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0"/>
  </p:notesMasterIdLst>
  <p:sldIdLst>
    <p:sldId id="272" r:id="rId2"/>
    <p:sldId id="257" r:id="rId3"/>
    <p:sldId id="274" r:id="rId4"/>
    <p:sldId id="275" r:id="rId5"/>
    <p:sldId id="276" r:id="rId6"/>
    <p:sldId id="277" r:id="rId7"/>
    <p:sldId id="278" r:id="rId8"/>
    <p:sldId id="261" r:id="rId9"/>
  </p:sldIdLst>
  <p:sldSz cx="18288000" cy="10287000"/>
  <p:notesSz cx="6858000" cy="9144000"/>
  <p:embeddedFontLst>
    <p:embeddedFont>
      <p:font typeface="Inter" panose="020B0604020202020204" charset="0"/>
      <p:bold r:id="rId11"/>
      <p:italic r:id="rId12"/>
      <p:boldItalic r:id="rId13"/>
    </p:embeddedFont>
    <p:embeddedFont>
      <p:font typeface="Inter Black" panose="020B0604020202020204" charset="0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6D21FF0F-CEC7-2311-9990-63F451A13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>
            <a:extLst>
              <a:ext uri="{FF2B5EF4-FFF2-40B4-BE49-F238E27FC236}">
                <a16:creationId xmlns:a16="http://schemas.microsoft.com/office/drawing/2014/main" id="{3127925A-67A2-09BF-0195-FC5A1F2B6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>
            <a:extLst>
              <a:ext uri="{FF2B5EF4-FFF2-40B4-BE49-F238E27FC236}">
                <a16:creationId xmlns:a16="http://schemas.microsoft.com/office/drawing/2014/main" id="{BFAABC46-120F-2F8C-4EAF-D39B00795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44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E345BF2A-94A6-FA37-F1CB-2B369448A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>
            <a:extLst>
              <a:ext uri="{FF2B5EF4-FFF2-40B4-BE49-F238E27FC236}">
                <a16:creationId xmlns:a16="http://schemas.microsoft.com/office/drawing/2014/main" id="{1E7F3327-82EE-D9E4-86B3-98C6B2ECB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17:notes">
            <a:extLst>
              <a:ext uri="{FF2B5EF4-FFF2-40B4-BE49-F238E27FC236}">
                <a16:creationId xmlns:a16="http://schemas.microsoft.com/office/drawing/2014/main" id="{2D74B817-B259-45F6-DD7F-C0275C5B6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FD491A35-7C68-598D-AE9C-445C27BD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>
            <a:extLst>
              <a:ext uri="{FF2B5EF4-FFF2-40B4-BE49-F238E27FC236}">
                <a16:creationId xmlns:a16="http://schemas.microsoft.com/office/drawing/2014/main" id="{65D11280-8FC0-3A04-1B47-2586203D8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17:notes">
            <a:extLst>
              <a:ext uri="{FF2B5EF4-FFF2-40B4-BE49-F238E27FC236}">
                <a16:creationId xmlns:a16="http://schemas.microsoft.com/office/drawing/2014/main" id="{ACAE477F-EB19-8B11-329E-0AA69DDC0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944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5C4526DC-939D-B083-E562-C5AF51F1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>
            <a:extLst>
              <a:ext uri="{FF2B5EF4-FFF2-40B4-BE49-F238E27FC236}">
                <a16:creationId xmlns:a16="http://schemas.microsoft.com/office/drawing/2014/main" id="{DA8467BE-0539-D292-F59B-66FBE74BD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17:notes">
            <a:extLst>
              <a:ext uri="{FF2B5EF4-FFF2-40B4-BE49-F238E27FC236}">
                <a16:creationId xmlns:a16="http://schemas.microsoft.com/office/drawing/2014/main" id="{F23552CF-78A0-C5AD-1582-7174E8E7E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9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B37F5600-FF5E-C4B2-91BE-99C461DF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>
            <a:extLst>
              <a:ext uri="{FF2B5EF4-FFF2-40B4-BE49-F238E27FC236}">
                <a16:creationId xmlns:a16="http://schemas.microsoft.com/office/drawing/2014/main" id="{E180327C-8F4E-BB20-409A-63235B518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17:notes">
            <a:extLst>
              <a:ext uri="{FF2B5EF4-FFF2-40B4-BE49-F238E27FC236}">
                <a16:creationId xmlns:a16="http://schemas.microsoft.com/office/drawing/2014/main" id="{99B93497-EFAE-51D7-9826-CDBFDECFCA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620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39675" y="9180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206675" y="9180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635675" y="9180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8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11178467" y="5065661"/>
            <a:ext cx="6501007" cy="5989053"/>
          </a:xfrm>
          <a:custGeom>
            <a:avLst/>
            <a:gdLst/>
            <a:ahLst/>
            <a:cxnLst/>
            <a:rect l="l" t="t" r="r" b="b"/>
            <a:pathLst>
              <a:path w="6501007" h="5989053" extrusionOk="0">
                <a:moveTo>
                  <a:pt x="0" y="0"/>
                </a:moveTo>
                <a:lnTo>
                  <a:pt x="6501007" y="0"/>
                </a:lnTo>
                <a:lnTo>
                  <a:pt x="6501007" y="5989052"/>
                </a:lnTo>
                <a:lnTo>
                  <a:pt x="0" y="5989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1"/>
          <p:cNvSpPr/>
          <p:nvPr/>
        </p:nvSpPr>
        <p:spPr>
          <a:xfrm rot="-301539">
            <a:off x="948132" y="8131278"/>
            <a:ext cx="1664113" cy="1664113"/>
          </a:xfrm>
          <a:custGeom>
            <a:avLst/>
            <a:gdLst/>
            <a:ahLst/>
            <a:cxnLst/>
            <a:rect l="l" t="t" r="r" b="b"/>
            <a:pathLst>
              <a:path w="1666046" h="1666046" extrusionOk="0">
                <a:moveTo>
                  <a:pt x="0" y="0"/>
                </a:moveTo>
                <a:lnTo>
                  <a:pt x="1666046" y="0"/>
                </a:lnTo>
                <a:lnTo>
                  <a:pt x="1666046" y="1666045"/>
                </a:lnTo>
                <a:lnTo>
                  <a:pt x="0" y="1666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rot="5305486">
            <a:off x="655885" y="5382988"/>
            <a:ext cx="5328192" cy="5863210"/>
          </a:xfrm>
          <a:custGeom>
            <a:avLst/>
            <a:gdLst/>
            <a:ahLst/>
            <a:cxnLst/>
            <a:rect l="l" t="t" r="r" b="b"/>
            <a:pathLst>
              <a:path w="5326178" h="5860994" extrusionOk="0">
                <a:moveTo>
                  <a:pt x="5326179" y="5860994"/>
                </a:moveTo>
                <a:lnTo>
                  <a:pt x="0" y="5860994"/>
                </a:lnTo>
                <a:lnTo>
                  <a:pt x="0" y="0"/>
                </a:lnTo>
                <a:lnTo>
                  <a:pt x="5326179" y="0"/>
                </a:lnTo>
                <a:lnTo>
                  <a:pt x="5326179" y="586099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6" name="Google Shape;96;p11"/>
          <p:cNvGrpSpPr/>
          <p:nvPr/>
        </p:nvGrpSpPr>
        <p:grpSpPr>
          <a:xfrm rot="-341996">
            <a:off x="1090232" y="3907135"/>
            <a:ext cx="3086098" cy="4418508"/>
            <a:chOff x="0" y="0"/>
            <a:chExt cx="812800" cy="1163723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812800" cy="1163723"/>
            </a:xfrm>
            <a:custGeom>
              <a:avLst/>
              <a:gdLst/>
              <a:ahLst/>
              <a:cxnLst/>
              <a:rect l="l" t="t" r="r" b="b"/>
              <a:pathLst>
                <a:path w="812800" h="1163723" extrusionOk="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35782"/>
                  </a:lnTo>
                  <a:cubicBezTo>
                    <a:pt x="812800" y="1106442"/>
                    <a:pt x="755519" y="1163723"/>
                    <a:pt x="684859" y="1163723"/>
                  </a:cubicBezTo>
                  <a:lnTo>
                    <a:pt x="127941" y="1163723"/>
                  </a:lnTo>
                  <a:cubicBezTo>
                    <a:pt x="94009" y="1163723"/>
                    <a:pt x="61467" y="1150244"/>
                    <a:pt x="37473" y="1126250"/>
                  </a:cubicBezTo>
                  <a:cubicBezTo>
                    <a:pt x="13479" y="1102257"/>
                    <a:pt x="0" y="1069714"/>
                    <a:pt x="0" y="103578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 txBox="1"/>
            <p:nvPr/>
          </p:nvSpPr>
          <p:spPr>
            <a:xfrm>
              <a:off x="0" y="0"/>
              <a:ext cx="812700" cy="11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1"/>
          <p:cNvGrpSpPr/>
          <p:nvPr/>
        </p:nvGrpSpPr>
        <p:grpSpPr>
          <a:xfrm rot="613229">
            <a:off x="5063602" y="3786964"/>
            <a:ext cx="3765341" cy="4538619"/>
            <a:chOff x="0" y="0"/>
            <a:chExt cx="991702" cy="1195365"/>
          </a:xfrm>
        </p:grpSpPr>
        <p:sp>
          <p:nvSpPr>
            <p:cNvPr id="100" name="Google Shape;100;p11"/>
            <p:cNvSpPr/>
            <p:nvPr/>
          </p:nvSpPr>
          <p:spPr>
            <a:xfrm>
              <a:off x="0" y="0"/>
              <a:ext cx="991702" cy="1195365"/>
            </a:xfrm>
            <a:custGeom>
              <a:avLst/>
              <a:gdLst/>
              <a:ahLst/>
              <a:cxnLst/>
              <a:rect l="l" t="t" r="r" b="b"/>
              <a:pathLst>
                <a:path w="991702" h="1195365" extrusionOk="0">
                  <a:moveTo>
                    <a:pt x="495851" y="0"/>
                  </a:moveTo>
                  <a:cubicBezTo>
                    <a:pt x="222000" y="0"/>
                    <a:pt x="0" y="267592"/>
                    <a:pt x="0" y="597682"/>
                  </a:cubicBezTo>
                  <a:cubicBezTo>
                    <a:pt x="0" y="927773"/>
                    <a:pt x="222000" y="1195365"/>
                    <a:pt x="495851" y="1195365"/>
                  </a:cubicBezTo>
                  <a:cubicBezTo>
                    <a:pt x="769702" y="1195365"/>
                    <a:pt x="991702" y="927773"/>
                    <a:pt x="991702" y="597682"/>
                  </a:cubicBezTo>
                  <a:cubicBezTo>
                    <a:pt x="991702" y="267592"/>
                    <a:pt x="769702" y="0"/>
                    <a:pt x="49585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 txBox="1"/>
            <p:nvPr/>
          </p:nvSpPr>
          <p:spPr>
            <a:xfrm>
              <a:off x="92972" y="112065"/>
              <a:ext cx="805800" cy="9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1"/>
          <p:cNvGrpSpPr/>
          <p:nvPr/>
        </p:nvGrpSpPr>
        <p:grpSpPr>
          <a:xfrm rot="-715353">
            <a:off x="9557724" y="3907120"/>
            <a:ext cx="3086127" cy="4418549"/>
            <a:chOff x="0" y="0"/>
            <a:chExt cx="812800" cy="1163723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812800" cy="1163723"/>
            </a:xfrm>
            <a:custGeom>
              <a:avLst/>
              <a:gdLst/>
              <a:ahLst/>
              <a:cxnLst/>
              <a:rect l="l" t="t" r="r" b="b"/>
              <a:pathLst>
                <a:path w="812800" h="1163723" extrusionOk="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35782"/>
                  </a:lnTo>
                  <a:cubicBezTo>
                    <a:pt x="812800" y="1106442"/>
                    <a:pt x="755519" y="1163723"/>
                    <a:pt x="684859" y="1163723"/>
                  </a:cubicBezTo>
                  <a:lnTo>
                    <a:pt x="127941" y="1163723"/>
                  </a:lnTo>
                  <a:cubicBezTo>
                    <a:pt x="94009" y="1163723"/>
                    <a:pt x="61467" y="1150244"/>
                    <a:pt x="37473" y="1126250"/>
                  </a:cubicBezTo>
                  <a:cubicBezTo>
                    <a:pt x="13479" y="1102257"/>
                    <a:pt x="0" y="1069714"/>
                    <a:pt x="0" y="103578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0"/>
              <a:ext cx="812700" cy="11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1"/>
          <p:cNvGrpSpPr/>
          <p:nvPr/>
        </p:nvGrpSpPr>
        <p:grpSpPr>
          <a:xfrm rot="427456">
            <a:off x="13377282" y="3786957"/>
            <a:ext cx="3765407" cy="4538698"/>
            <a:chOff x="0" y="0"/>
            <a:chExt cx="991702" cy="1195365"/>
          </a:xfrm>
        </p:grpSpPr>
        <p:sp>
          <p:nvSpPr>
            <p:cNvPr id="106" name="Google Shape;106;p11"/>
            <p:cNvSpPr/>
            <p:nvPr/>
          </p:nvSpPr>
          <p:spPr>
            <a:xfrm>
              <a:off x="0" y="0"/>
              <a:ext cx="991702" cy="1195365"/>
            </a:xfrm>
            <a:custGeom>
              <a:avLst/>
              <a:gdLst/>
              <a:ahLst/>
              <a:cxnLst/>
              <a:rect l="l" t="t" r="r" b="b"/>
              <a:pathLst>
                <a:path w="991702" h="1195365" extrusionOk="0">
                  <a:moveTo>
                    <a:pt x="495851" y="0"/>
                  </a:moveTo>
                  <a:cubicBezTo>
                    <a:pt x="222000" y="0"/>
                    <a:pt x="0" y="267592"/>
                    <a:pt x="0" y="597682"/>
                  </a:cubicBezTo>
                  <a:cubicBezTo>
                    <a:pt x="0" y="927773"/>
                    <a:pt x="222000" y="1195365"/>
                    <a:pt x="495851" y="1195365"/>
                  </a:cubicBezTo>
                  <a:cubicBezTo>
                    <a:pt x="769702" y="1195365"/>
                    <a:pt x="991702" y="927773"/>
                    <a:pt x="991702" y="597682"/>
                  </a:cubicBezTo>
                  <a:cubicBezTo>
                    <a:pt x="991702" y="267592"/>
                    <a:pt x="769702" y="0"/>
                    <a:pt x="49585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 txBox="1"/>
            <p:nvPr/>
          </p:nvSpPr>
          <p:spPr>
            <a:xfrm>
              <a:off x="92972" y="112065"/>
              <a:ext cx="805800" cy="9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1"/>
          <p:cNvSpPr/>
          <p:nvPr/>
        </p:nvSpPr>
        <p:spPr>
          <a:xfrm>
            <a:off x="7697273" y="7859154"/>
            <a:ext cx="2104362" cy="2208777"/>
          </a:xfrm>
          <a:custGeom>
            <a:avLst/>
            <a:gdLst/>
            <a:ahLst/>
            <a:cxnLst/>
            <a:rect l="l" t="t" r="r" b="b"/>
            <a:pathLst>
              <a:path w="2104362" h="2208777" extrusionOk="0">
                <a:moveTo>
                  <a:pt x="0" y="0"/>
                </a:moveTo>
                <a:lnTo>
                  <a:pt x="2104362" y="0"/>
                </a:lnTo>
                <a:lnTo>
                  <a:pt x="2104362" y="2208777"/>
                </a:lnTo>
                <a:lnTo>
                  <a:pt x="0" y="2208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11"/>
          <p:cNvSpPr/>
          <p:nvPr/>
        </p:nvSpPr>
        <p:spPr>
          <a:xfrm>
            <a:off x="15665469" y="8623684"/>
            <a:ext cx="931949" cy="928560"/>
          </a:xfrm>
          <a:custGeom>
            <a:avLst/>
            <a:gdLst/>
            <a:ahLst/>
            <a:cxnLst/>
            <a:rect l="l" t="t" r="r" b="b"/>
            <a:pathLst>
              <a:path w="931949" h="928560" extrusionOk="0">
                <a:moveTo>
                  <a:pt x="0" y="0"/>
                </a:moveTo>
                <a:lnTo>
                  <a:pt x="931949" y="0"/>
                </a:lnTo>
                <a:lnTo>
                  <a:pt x="931949" y="928560"/>
                </a:lnTo>
                <a:lnTo>
                  <a:pt x="0" y="928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 rot="7139939">
            <a:off x="-1377606" y="6316147"/>
            <a:ext cx="3839347" cy="4224866"/>
          </a:xfrm>
          <a:custGeom>
            <a:avLst/>
            <a:gdLst/>
            <a:ahLst/>
            <a:cxnLst/>
            <a:rect l="l" t="t" r="r" b="b"/>
            <a:pathLst>
              <a:path w="3837716" h="4223072" extrusionOk="0">
                <a:moveTo>
                  <a:pt x="3837716" y="4223072"/>
                </a:moveTo>
                <a:lnTo>
                  <a:pt x="0" y="4223072"/>
                </a:lnTo>
                <a:lnTo>
                  <a:pt x="0" y="0"/>
                </a:lnTo>
                <a:lnTo>
                  <a:pt x="3837716" y="0"/>
                </a:lnTo>
                <a:lnTo>
                  <a:pt x="3837716" y="422307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12"/>
          <p:cNvSpPr/>
          <p:nvPr/>
        </p:nvSpPr>
        <p:spPr>
          <a:xfrm>
            <a:off x="10154390" y="-1728648"/>
            <a:ext cx="3936499" cy="3936499"/>
          </a:xfrm>
          <a:custGeom>
            <a:avLst/>
            <a:gdLst/>
            <a:ahLst/>
            <a:cxnLst/>
            <a:rect l="l" t="t" r="r" b="b"/>
            <a:pathLst>
              <a:path w="3936499" h="3936499" extrusionOk="0">
                <a:moveTo>
                  <a:pt x="0" y="0"/>
                </a:moveTo>
                <a:lnTo>
                  <a:pt x="3936499" y="0"/>
                </a:lnTo>
                <a:lnTo>
                  <a:pt x="3936499" y="3936499"/>
                </a:lnTo>
                <a:lnTo>
                  <a:pt x="0" y="3936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12"/>
          <p:cNvSpPr/>
          <p:nvPr/>
        </p:nvSpPr>
        <p:spPr>
          <a:xfrm flipH="1">
            <a:off x="15935849" y="6275875"/>
            <a:ext cx="2646902" cy="2982425"/>
          </a:xfrm>
          <a:custGeom>
            <a:avLst/>
            <a:gdLst/>
            <a:ahLst/>
            <a:cxnLst/>
            <a:rect l="l" t="t" r="r" b="b"/>
            <a:pathLst>
              <a:path w="2646902" h="2982425" extrusionOk="0">
                <a:moveTo>
                  <a:pt x="2646902" y="0"/>
                </a:moveTo>
                <a:lnTo>
                  <a:pt x="0" y="0"/>
                </a:lnTo>
                <a:lnTo>
                  <a:pt x="0" y="2982425"/>
                </a:lnTo>
                <a:lnTo>
                  <a:pt x="2646902" y="2982425"/>
                </a:lnTo>
                <a:lnTo>
                  <a:pt x="26469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>
            <a:off x="542414" y="2207851"/>
            <a:ext cx="1629486" cy="1710339"/>
          </a:xfrm>
          <a:custGeom>
            <a:avLst/>
            <a:gdLst/>
            <a:ahLst/>
            <a:cxnLst/>
            <a:rect l="l" t="t" r="r" b="b"/>
            <a:pathLst>
              <a:path w="1629486" h="1710339" extrusionOk="0">
                <a:moveTo>
                  <a:pt x="0" y="0"/>
                </a:moveTo>
                <a:lnTo>
                  <a:pt x="1629486" y="0"/>
                </a:lnTo>
                <a:lnTo>
                  <a:pt x="1629486" y="1710339"/>
                </a:lnTo>
                <a:lnTo>
                  <a:pt x="0" y="1710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2"/>
          <p:cNvSpPr/>
          <p:nvPr/>
        </p:nvSpPr>
        <p:spPr>
          <a:xfrm>
            <a:off x="15649034" y="3353942"/>
            <a:ext cx="1789558" cy="1789558"/>
          </a:xfrm>
          <a:custGeom>
            <a:avLst/>
            <a:gdLst/>
            <a:ahLst/>
            <a:cxnLst/>
            <a:rect l="l" t="t" r="r" b="b"/>
            <a:pathLst>
              <a:path w="1789558" h="1789558" extrusionOk="0">
                <a:moveTo>
                  <a:pt x="0" y="0"/>
                </a:moveTo>
                <a:lnTo>
                  <a:pt x="1789557" y="0"/>
                </a:lnTo>
                <a:lnTo>
                  <a:pt x="1789557" y="1789558"/>
                </a:lnTo>
                <a:lnTo>
                  <a:pt x="0" y="1789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>
            <a:off x="1028700" y="4037932"/>
            <a:ext cx="4050645" cy="611279"/>
          </a:xfrm>
          <a:custGeom>
            <a:avLst/>
            <a:gdLst/>
            <a:ahLst/>
            <a:cxnLst/>
            <a:rect l="l" t="t" r="r" b="b"/>
            <a:pathLst>
              <a:path w="4050645" h="611279" extrusionOk="0">
                <a:moveTo>
                  <a:pt x="0" y="0"/>
                </a:moveTo>
                <a:lnTo>
                  <a:pt x="4050645" y="0"/>
                </a:lnTo>
                <a:lnTo>
                  <a:pt x="4050645" y="611279"/>
                </a:lnTo>
                <a:lnTo>
                  <a:pt x="0" y="611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8" name="Google Shape;118;p13"/>
          <p:cNvGrpSpPr/>
          <p:nvPr/>
        </p:nvGrpSpPr>
        <p:grpSpPr>
          <a:xfrm>
            <a:off x="1140963" y="7859992"/>
            <a:ext cx="2978668" cy="880501"/>
            <a:chOff x="0" y="0"/>
            <a:chExt cx="784500" cy="23190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784410" cy="231849"/>
            </a:xfrm>
            <a:custGeom>
              <a:avLst/>
              <a:gdLst/>
              <a:ahLst/>
              <a:cxnLst/>
              <a:rect l="l" t="t" r="r" b="b"/>
              <a:pathLst>
                <a:path w="784410" h="231849" extrusionOk="0">
                  <a:moveTo>
                    <a:pt x="115925" y="0"/>
                  </a:moveTo>
                  <a:lnTo>
                    <a:pt x="668486" y="0"/>
                  </a:lnTo>
                  <a:cubicBezTo>
                    <a:pt x="732509" y="0"/>
                    <a:pt x="784410" y="51901"/>
                    <a:pt x="784410" y="115925"/>
                  </a:cubicBezTo>
                  <a:lnTo>
                    <a:pt x="784410" y="115925"/>
                  </a:lnTo>
                  <a:cubicBezTo>
                    <a:pt x="784410" y="146670"/>
                    <a:pt x="772197" y="176156"/>
                    <a:pt x="750457" y="197896"/>
                  </a:cubicBezTo>
                  <a:cubicBezTo>
                    <a:pt x="728717" y="219636"/>
                    <a:pt x="699231" y="231849"/>
                    <a:pt x="668486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0" y="0"/>
              <a:ext cx="7845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1076719" y="6602739"/>
            <a:ext cx="4593869" cy="880501"/>
            <a:chOff x="0" y="0"/>
            <a:chExt cx="1209900" cy="231900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0"/>
              <a:ext cx="1209861" cy="231849"/>
            </a:xfrm>
            <a:custGeom>
              <a:avLst/>
              <a:gdLst/>
              <a:ahLst/>
              <a:cxnLst/>
              <a:rect l="l" t="t" r="r" b="b"/>
              <a:pathLst>
                <a:path w="1209861" h="231849" extrusionOk="0">
                  <a:moveTo>
                    <a:pt x="85952" y="0"/>
                  </a:moveTo>
                  <a:lnTo>
                    <a:pt x="1123909" y="0"/>
                  </a:lnTo>
                  <a:cubicBezTo>
                    <a:pt x="1146705" y="0"/>
                    <a:pt x="1168567" y="9056"/>
                    <a:pt x="1184687" y="25175"/>
                  </a:cubicBezTo>
                  <a:cubicBezTo>
                    <a:pt x="1200806" y="41294"/>
                    <a:pt x="1209861" y="63156"/>
                    <a:pt x="1209861" y="85952"/>
                  </a:cubicBezTo>
                  <a:lnTo>
                    <a:pt x="1209861" y="145897"/>
                  </a:lnTo>
                  <a:cubicBezTo>
                    <a:pt x="1209861" y="193367"/>
                    <a:pt x="1171379" y="231849"/>
                    <a:pt x="1123909" y="231849"/>
                  </a:cubicBezTo>
                  <a:lnTo>
                    <a:pt x="85952" y="231849"/>
                  </a:lnTo>
                  <a:cubicBezTo>
                    <a:pt x="38482" y="231849"/>
                    <a:pt x="0" y="193367"/>
                    <a:pt x="0" y="145897"/>
                  </a:cubicBezTo>
                  <a:lnTo>
                    <a:pt x="0" y="85952"/>
                  </a:lnTo>
                  <a:cubicBezTo>
                    <a:pt x="0" y="38482"/>
                    <a:pt x="38482" y="0"/>
                    <a:pt x="85952" y="0"/>
                  </a:cubicBezTo>
                  <a:close/>
                </a:path>
              </a:pathLst>
            </a:custGeom>
            <a:solidFill>
              <a:srgbClr val="F9B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0" y="0"/>
              <a:ext cx="12099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3"/>
          <p:cNvSpPr/>
          <p:nvPr/>
        </p:nvSpPr>
        <p:spPr>
          <a:xfrm>
            <a:off x="6497188" y="4037932"/>
            <a:ext cx="4050645" cy="611279"/>
          </a:xfrm>
          <a:custGeom>
            <a:avLst/>
            <a:gdLst/>
            <a:ahLst/>
            <a:cxnLst/>
            <a:rect l="l" t="t" r="r" b="b"/>
            <a:pathLst>
              <a:path w="4050645" h="611279" extrusionOk="0">
                <a:moveTo>
                  <a:pt x="0" y="0"/>
                </a:moveTo>
                <a:lnTo>
                  <a:pt x="4050645" y="0"/>
                </a:lnTo>
                <a:lnTo>
                  <a:pt x="4050645" y="611279"/>
                </a:lnTo>
                <a:lnTo>
                  <a:pt x="0" y="611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13"/>
          <p:cNvGrpSpPr/>
          <p:nvPr/>
        </p:nvGrpSpPr>
        <p:grpSpPr>
          <a:xfrm>
            <a:off x="6616090" y="7859992"/>
            <a:ext cx="3932070" cy="880501"/>
            <a:chOff x="0" y="0"/>
            <a:chExt cx="1035600" cy="231900"/>
          </a:xfrm>
        </p:grpSpPr>
        <p:sp>
          <p:nvSpPr>
            <p:cNvPr id="126" name="Google Shape;126;p13"/>
            <p:cNvSpPr/>
            <p:nvPr/>
          </p:nvSpPr>
          <p:spPr>
            <a:xfrm>
              <a:off x="0" y="0"/>
              <a:ext cx="1035521" cy="231849"/>
            </a:xfrm>
            <a:custGeom>
              <a:avLst/>
              <a:gdLst/>
              <a:ahLst/>
              <a:cxnLst/>
              <a:rect l="l" t="t" r="r" b="b"/>
              <a:pathLst>
                <a:path w="1035521" h="231849" extrusionOk="0">
                  <a:moveTo>
                    <a:pt x="100423" y="0"/>
                  </a:moveTo>
                  <a:lnTo>
                    <a:pt x="935098" y="0"/>
                  </a:lnTo>
                  <a:cubicBezTo>
                    <a:pt x="990560" y="0"/>
                    <a:pt x="1035521" y="44961"/>
                    <a:pt x="1035521" y="100423"/>
                  </a:cubicBezTo>
                  <a:lnTo>
                    <a:pt x="1035521" y="131426"/>
                  </a:lnTo>
                  <a:cubicBezTo>
                    <a:pt x="1035521" y="186888"/>
                    <a:pt x="990560" y="231849"/>
                    <a:pt x="935098" y="231849"/>
                  </a:cubicBezTo>
                  <a:lnTo>
                    <a:pt x="100423" y="231849"/>
                  </a:lnTo>
                  <a:cubicBezTo>
                    <a:pt x="44961" y="231849"/>
                    <a:pt x="0" y="186888"/>
                    <a:pt x="0" y="131426"/>
                  </a:cubicBezTo>
                  <a:lnTo>
                    <a:pt x="0" y="100423"/>
                  </a:lnTo>
                  <a:cubicBezTo>
                    <a:pt x="0" y="44961"/>
                    <a:pt x="44961" y="0"/>
                    <a:pt x="100423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0" y="0"/>
              <a:ext cx="10356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3"/>
          <p:cNvGrpSpPr/>
          <p:nvPr/>
        </p:nvGrpSpPr>
        <p:grpSpPr>
          <a:xfrm>
            <a:off x="6545207" y="6602739"/>
            <a:ext cx="4002692" cy="880501"/>
            <a:chOff x="0" y="0"/>
            <a:chExt cx="1054200" cy="231900"/>
          </a:xfrm>
        </p:grpSpPr>
        <p:sp>
          <p:nvSpPr>
            <p:cNvPr id="129" name="Google Shape;129;p13"/>
            <p:cNvSpPr/>
            <p:nvPr/>
          </p:nvSpPr>
          <p:spPr>
            <a:xfrm>
              <a:off x="0" y="0"/>
              <a:ext cx="1054190" cy="231849"/>
            </a:xfrm>
            <a:custGeom>
              <a:avLst/>
              <a:gdLst/>
              <a:ahLst/>
              <a:cxnLst/>
              <a:rect l="l" t="t" r="r" b="b"/>
              <a:pathLst>
                <a:path w="1054190" h="231849" extrusionOk="0">
                  <a:moveTo>
                    <a:pt x="98645" y="0"/>
                  </a:moveTo>
                  <a:lnTo>
                    <a:pt x="955545" y="0"/>
                  </a:lnTo>
                  <a:cubicBezTo>
                    <a:pt x="1010025" y="0"/>
                    <a:pt x="1054190" y="44165"/>
                    <a:pt x="1054190" y="98645"/>
                  </a:cubicBezTo>
                  <a:lnTo>
                    <a:pt x="1054190" y="133205"/>
                  </a:lnTo>
                  <a:cubicBezTo>
                    <a:pt x="1054190" y="159367"/>
                    <a:pt x="1043797" y="184458"/>
                    <a:pt x="1025297" y="202957"/>
                  </a:cubicBezTo>
                  <a:cubicBezTo>
                    <a:pt x="1006798" y="221457"/>
                    <a:pt x="981707" y="231849"/>
                    <a:pt x="955545" y="231849"/>
                  </a:cubicBezTo>
                  <a:lnTo>
                    <a:pt x="98645" y="231849"/>
                  </a:lnTo>
                  <a:cubicBezTo>
                    <a:pt x="44165" y="231849"/>
                    <a:pt x="0" y="187685"/>
                    <a:pt x="0" y="133205"/>
                  </a:cubicBezTo>
                  <a:lnTo>
                    <a:pt x="0" y="98645"/>
                  </a:lnTo>
                  <a:cubicBezTo>
                    <a:pt x="0" y="44165"/>
                    <a:pt x="44165" y="0"/>
                    <a:pt x="98645" y="0"/>
                  </a:cubicBezTo>
                  <a:close/>
                </a:path>
              </a:pathLst>
            </a:custGeom>
            <a:solidFill>
              <a:srgbClr val="F9B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0" y="0"/>
              <a:ext cx="1054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3"/>
          <p:cNvSpPr/>
          <p:nvPr/>
        </p:nvSpPr>
        <p:spPr>
          <a:xfrm>
            <a:off x="11967574" y="4037932"/>
            <a:ext cx="4050645" cy="611279"/>
          </a:xfrm>
          <a:custGeom>
            <a:avLst/>
            <a:gdLst/>
            <a:ahLst/>
            <a:cxnLst/>
            <a:rect l="l" t="t" r="r" b="b"/>
            <a:pathLst>
              <a:path w="4050645" h="611279" extrusionOk="0">
                <a:moveTo>
                  <a:pt x="0" y="0"/>
                </a:moveTo>
                <a:lnTo>
                  <a:pt x="4050645" y="0"/>
                </a:lnTo>
                <a:lnTo>
                  <a:pt x="4050645" y="611279"/>
                </a:lnTo>
                <a:lnTo>
                  <a:pt x="0" y="611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2" name="Google Shape;132;p13"/>
          <p:cNvGrpSpPr/>
          <p:nvPr/>
        </p:nvGrpSpPr>
        <p:grpSpPr>
          <a:xfrm>
            <a:off x="12079837" y="7859992"/>
            <a:ext cx="4367582" cy="880501"/>
            <a:chOff x="0" y="0"/>
            <a:chExt cx="1150302" cy="231900"/>
          </a:xfrm>
        </p:grpSpPr>
        <p:sp>
          <p:nvSpPr>
            <p:cNvPr id="133" name="Google Shape;133;p13"/>
            <p:cNvSpPr/>
            <p:nvPr/>
          </p:nvSpPr>
          <p:spPr>
            <a:xfrm>
              <a:off x="0" y="0"/>
              <a:ext cx="1150302" cy="231849"/>
            </a:xfrm>
            <a:custGeom>
              <a:avLst/>
              <a:gdLst/>
              <a:ahLst/>
              <a:cxnLst/>
              <a:rect l="l" t="t" r="r" b="b"/>
              <a:pathLst>
                <a:path w="1150302" h="231849" extrusionOk="0">
                  <a:moveTo>
                    <a:pt x="90403" y="0"/>
                  </a:moveTo>
                  <a:lnTo>
                    <a:pt x="1059900" y="0"/>
                  </a:lnTo>
                  <a:cubicBezTo>
                    <a:pt x="1083876" y="0"/>
                    <a:pt x="1106870" y="9525"/>
                    <a:pt x="1123824" y="26478"/>
                  </a:cubicBezTo>
                  <a:cubicBezTo>
                    <a:pt x="1140778" y="43432"/>
                    <a:pt x="1150302" y="66426"/>
                    <a:pt x="1150302" y="90403"/>
                  </a:cubicBezTo>
                  <a:lnTo>
                    <a:pt x="1150302" y="141447"/>
                  </a:lnTo>
                  <a:cubicBezTo>
                    <a:pt x="1150302" y="165423"/>
                    <a:pt x="1140778" y="188417"/>
                    <a:pt x="1123824" y="205371"/>
                  </a:cubicBezTo>
                  <a:cubicBezTo>
                    <a:pt x="1106870" y="222325"/>
                    <a:pt x="1083876" y="231849"/>
                    <a:pt x="1059900" y="231849"/>
                  </a:cubicBezTo>
                  <a:lnTo>
                    <a:pt x="90403" y="231849"/>
                  </a:lnTo>
                  <a:cubicBezTo>
                    <a:pt x="66426" y="231849"/>
                    <a:pt x="43432" y="222325"/>
                    <a:pt x="26478" y="205371"/>
                  </a:cubicBezTo>
                  <a:cubicBezTo>
                    <a:pt x="9525" y="188417"/>
                    <a:pt x="0" y="165423"/>
                    <a:pt x="0" y="141447"/>
                  </a:cubicBezTo>
                  <a:lnTo>
                    <a:pt x="0" y="90403"/>
                  </a:lnTo>
                  <a:cubicBezTo>
                    <a:pt x="0" y="66426"/>
                    <a:pt x="9525" y="43432"/>
                    <a:pt x="26478" y="26478"/>
                  </a:cubicBezTo>
                  <a:cubicBezTo>
                    <a:pt x="43432" y="9525"/>
                    <a:pt x="66426" y="0"/>
                    <a:pt x="90403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 txBox="1"/>
            <p:nvPr/>
          </p:nvSpPr>
          <p:spPr>
            <a:xfrm>
              <a:off x="0" y="0"/>
              <a:ext cx="1150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3"/>
          <p:cNvGrpSpPr/>
          <p:nvPr/>
        </p:nvGrpSpPr>
        <p:grpSpPr>
          <a:xfrm>
            <a:off x="12015593" y="6602739"/>
            <a:ext cx="2533333" cy="880501"/>
            <a:chOff x="0" y="0"/>
            <a:chExt cx="667211" cy="231900"/>
          </a:xfrm>
        </p:grpSpPr>
        <p:sp>
          <p:nvSpPr>
            <p:cNvPr id="136" name="Google Shape;136;p13"/>
            <p:cNvSpPr/>
            <p:nvPr/>
          </p:nvSpPr>
          <p:spPr>
            <a:xfrm>
              <a:off x="0" y="0"/>
              <a:ext cx="667211" cy="231849"/>
            </a:xfrm>
            <a:custGeom>
              <a:avLst/>
              <a:gdLst/>
              <a:ahLst/>
              <a:cxnLst/>
              <a:rect l="l" t="t" r="r" b="b"/>
              <a:pathLst>
                <a:path w="667211" h="231849" extrusionOk="0">
                  <a:moveTo>
                    <a:pt x="115925" y="0"/>
                  </a:moveTo>
                  <a:lnTo>
                    <a:pt x="551286" y="0"/>
                  </a:lnTo>
                  <a:cubicBezTo>
                    <a:pt x="615310" y="0"/>
                    <a:pt x="667211" y="51901"/>
                    <a:pt x="667211" y="115925"/>
                  </a:cubicBezTo>
                  <a:lnTo>
                    <a:pt x="667211" y="115925"/>
                  </a:lnTo>
                  <a:cubicBezTo>
                    <a:pt x="667211" y="146670"/>
                    <a:pt x="654997" y="176156"/>
                    <a:pt x="633257" y="197896"/>
                  </a:cubicBezTo>
                  <a:cubicBezTo>
                    <a:pt x="611517" y="219636"/>
                    <a:pt x="582031" y="231849"/>
                    <a:pt x="551286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F9B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0" y="0"/>
              <a:ext cx="667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1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0" y="8751324"/>
            <a:ext cx="4572227" cy="447818"/>
            <a:chOff x="0" y="0"/>
            <a:chExt cx="1204200" cy="117943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1204148" cy="117943"/>
            </a:xfrm>
            <a:custGeom>
              <a:avLst/>
              <a:gdLst/>
              <a:ahLst/>
              <a:cxnLst/>
              <a:rect l="l" t="t" r="r" b="b"/>
              <a:pathLst>
                <a:path w="1204148" h="117943" extrusionOk="0">
                  <a:moveTo>
                    <a:pt x="0" y="0"/>
                  </a:moveTo>
                  <a:lnTo>
                    <a:pt x="1204148" y="0"/>
                  </a:lnTo>
                  <a:lnTo>
                    <a:pt x="1204148" y="117943"/>
                  </a:lnTo>
                  <a:lnTo>
                    <a:pt x="0" y="117943"/>
                  </a:ln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0"/>
              <a:ext cx="1204200" cy="1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1028700" y="1028700"/>
            <a:ext cx="252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151718"/>
                </a:solidFill>
                <a:latin typeface="Inter"/>
                <a:ea typeface="Inter"/>
                <a:cs typeface="Inter"/>
                <a:sym typeface="Inter"/>
              </a:rPr>
              <a:t>YEAR-END PERFORMANCE REVIEW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2594813" y="1028700"/>
            <a:ext cx="4664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151718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grpSp>
        <p:nvGrpSpPr>
          <p:cNvPr id="144" name="Google Shape;144;p14"/>
          <p:cNvGrpSpPr/>
          <p:nvPr/>
        </p:nvGrpSpPr>
        <p:grpSpPr>
          <a:xfrm>
            <a:off x="4572000" y="8751324"/>
            <a:ext cx="4572227" cy="447818"/>
            <a:chOff x="0" y="0"/>
            <a:chExt cx="1204200" cy="117943"/>
          </a:xfrm>
        </p:grpSpPr>
        <p:sp>
          <p:nvSpPr>
            <p:cNvPr id="145" name="Google Shape;145;p14"/>
            <p:cNvSpPr/>
            <p:nvPr/>
          </p:nvSpPr>
          <p:spPr>
            <a:xfrm>
              <a:off x="0" y="0"/>
              <a:ext cx="1204148" cy="117943"/>
            </a:xfrm>
            <a:custGeom>
              <a:avLst/>
              <a:gdLst/>
              <a:ahLst/>
              <a:cxnLst/>
              <a:rect l="l" t="t" r="r" b="b"/>
              <a:pathLst>
                <a:path w="1204148" h="117943" extrusionOk="0">
                  <a:moveTo>
                    <a:pt x="0" y="0"/>
                  </a:moveTo>
                  <a:lnTo>
                    <a:pt x="1204148" y="0"/>
                  </a:lnTo>
                  <a:lnTo>
                    <a:pt x="1204148" y="117943"/>
                  </a:lnTo>
                  <a:lnTo>
                    <a:pt x="0" y="117943"/>
                  </a:lnTo>
                  <a:close/>
                </a:path>
              </a:pathLst>
            </a:custGeom>
            <a:solidFill>
              <a:srgbClr val="F9B61A"/>
            </a:solidFill>
            <a:ln>
              <a:noFill/>
            </a:ln>
          </p:spPr>
        </p:sp>
        <p:sp>
          <p:nvSpPr>
            <p:cNvPr id="146" name="Google Shape;146;p14"/>
            <p:cNvSpPr txBox="1"/>
            <p:nvPr/>
          </p:nvSpPr>
          <p:spPr>
            <a:xfrm>
              <a:off x="0" y="0"/>
              <a:ext cx="1204200" cy="1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4"/>
          <p:cNvGrpSpPr/>
          <p:nvPr/>
        </p:nvGrpSpPr>
        <p:grpSpPr>
          <a:xfrm>
            <a:off x="9144000" y="8751324"/>
            <a:ext cx="4572227" cy="447818"/>
            <a:chOff x="0" y="0"/>
            <a:chExt cx="1204200" cy="117943"/>
          </a:xfrm>
        </p:grpSpPr>
        <p:sp>
          <p:nvSpPr>
            <p:cNvPr id="148" name="Google Shape;148;p14"/>
            <p:cNvSpPr/>
            <p:nvPr/>
          </p:nvSpPr>
          <p:spPr>
            <a:xfrm>
              <a:off x="0" y="0"/>
              <a:ext cx="1204148" cy="117943"/>
            </a:xfrm>
            <a:custGeom>
              <a:avLst/>
              <a:gdLst/>
              <a:ahLst/>
              <a:cxnLst/>
              <a:rect l="l" t="t" r="r" b="b"/>
              <a:pathLst>
                <a:path w="1204148" h="117943" extrusionOk="0">
                  <a:moveTo>
                    <a:pt x="0" y="0"/>
                  </a:moveTo>
                  <a:lnTo>
                    <a:pt x="1204148" y="0"/>
                  </a:lnTo>
                  <a:lnTo>
                    <a:pt x="1204148" y="117943"/>
                  </a:lnTo>
                  <a:lnTo>
                    <a:pt x="0" y="117943"/>
                  </a:ln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</p:sp>
        <p:sp>
          <p:nvSpPr>
            <p:cNvPr id="149" name="Google Shape;149;p14"/>
            <p:cNvSpPr txBox="1"/>
            <p:nvPr/>
          </p:nvSpPr>
          <p:spPr>
            <a:xfrm>
              <a:off x="0" y="0"/>
              <a:ext cx="1204200" cy="1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13716000" y="8751324"/>
            <a:ext cx="4572227" cy="447818"/>
            <a:chOff x="0" y="0"/>
            <a:chExt cx="1204200" cy="117943"/>
          </a:xfrm>
        </p:grpSpPr>
        <p:sp>
          <p:nvSpPr>
            <p:cNvPr id="151" name="Google Shape;151;p14"/>
            <p:cNvSpPr/>
            <p:nvPr/>
          </p:nvSpPr>
          <p:spPr>
            <a:xfrm>
              <a:off x="0" y="0"/>
              <a:ext cx="1204148" cy="117943"/>
            </a:xfrm>
            <a:custGeom>
              <a:avLst/>
              <a:gdLst/>
              <a:ahLst/>
              <a:cxnLst/>
              <a:rect l="l" t="t" r="r" b="b"/>
              <a:pathLst>
                <a:path w="1204148" h="117943" extrusionOk="0">
                  <a:moveTo>
                    <a:pt x="0" y="0"/>
                  </a:moveTo>
                  <a:lnTo>
                    <a:pt x="1204148" y="0"/>
                  </a:lnTo>
                  <a:lnTo>
                    <a:pt x="1204148" y="117943"/>
                  </a:lnTo>
                  <a:lnTo>
                    <a:pt x="0" y="117943"/>
                  </a:lnTo>
                  <a:close/>
                </a:path>
              </a:pathLst>
            </a:custGeom>
            <a:solidFill>
              <a:srgbClr val="F9B61A"/>
            </a:solidFill>
            <a:ln>
              <a:noFill/>
            </a:ln>
          </p:spPr>
        </p:sp>
        <p:sp>
          <p:nvSpPr>
            <p:cNvPr id="152" name="Google Shape;152;p14"/>
            <p:cNvSpPr txBox="1"/>
            <p:nvPr/>
          </p:nvSpPr>
          <p:spPr>
            <a:xfrm>
              <a:off x="0" y="0"/>
              <a:ext cx="1204200" cy="1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14"/>
          <p:cNvGrpSpPr/>
          <p:nvPr/>
        </p:nvGrpSpPr>
        <p:grpSpPr>
          <a:xfrm>
            <a:off x="1028700" y="9509498"/>
            <a:ext cx="2961437" cy="492525"/>
            <a:chOff x="0" y="0"/>
            <a:chExt cx="3948582" cy="656700"/>
          </a:xfrm>
        </p:grpSpPr>
        <p:sp>
          <p:nvSpPr>
            <p:cNvPr id="154" name="Google Shape;154;p14"/>
            <p:cNvSpPr txBox="1"/>
            <p:nvPr/>
          </p:nvSpPr>
          <p:spPr>
            <a:xfrm>
              <a:off x="0" y="0"/>
              <a:ext cx="999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Q1</a:t>
              </a:r>
              <a:endParaRPr/>
            </a:p>
          </p:txBody>
        </p:sp>
        <p:sp>
          <p:nvSpPr>
            <p:cNvPr id="155" name="Google Shape;155;p14"/>
            <p:cNvSpPr txBox="1"/>
            <p:nvPr/>
          </p:nvSpPr>
          <p:spPr>
            <a:xfrm>
              <a:off x="1374882" y="109813"/>
              <a:ext cx="257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(JAN-MAR)</a:t>
              </a:r>
              <a:endParaRPr/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4975208" y="9509498"/>
            <a:ext cx="2961437" cy="492525"/>
            <a:chOff x="0" y="0"/>
            <a:chExt cx="3948582" cy="656700"/>
          </a:xfrm>
        </p:grpSpPr>
        <p:sp>
          <p:nvSpPr>
            <p:cNvPr id="157" name="Google Shape;157;p14"/>
            <p:cNvSpPr txBox="1"/>
            <p:nvPr/>
          </p:nvSpPr>
          <p:spPr>
            <a:xfrm>
              <a:off x="0" y="0"/>
              <a:ext cx="999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Q2</a:t>
              </a:r>
              <a:endParaRPr/>
            </a:p>
          </p:txBody>
        </p:sp>
        <p:sp>
          <p:nvSpPr>
            <p:cNvPr id="158" name="Google Shape;158;p14"/>
            <p:cNvSpPr txBox="1"/>
            <p:nvPr/>
          </p:nvSpPr>
          <p:spPr>
            <a:xfrm>
              <a:off x="1374882" y="109813"/>
              <a:ext cx="257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(APR-JUN)</a:t>
              </a: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9633432" y="9509498"/>
            <a:ext cx="2961436" cy="492525"/>
            <a:chOff x="0" y="0"/>
            <a:chExt cx="3948582" cy="656700"/>
          </a:xfrm>
        </p:grpSpPr>
        <p:sp>
          <p:nvSpPr>
            <p:cNvPr id="160" name="Google Shape;160;p14"/>
            <p:cNvSpPr txBox="1"/>
            <p:nvPr/>
          </p:nvSpPr>
          <p:spPr>
            <a:xfrm>
              <a:off x="0" y="0"/>
              <a:ext cx="999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Q3</a:t>
              </a:r>
              <a:endParaRPr/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1374882" y="109813"/>
              <a:ext cx="257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(JUL-SEP)</a:t>
              </a:r>
              <a:endParaRPr/>
            </a:p>
          </p:txBody>
        </p:sp>
      </p:grpSp>
      <p:grpSp>
        <p:nvGrpSpPr>
          <p:cNvPr id="162" name="Google Shape;162;p14"/>
          <p:cNvGrpSpPr/>
          <p:nvPr/>
        </p:nvGrpSpPr>
        <p:grpSpPr>
          <a:xfrm>
            <a:off x="14290263" y="9509498"/>
            <a:ext cx="2961436" cy="492525"/>
            <a:chOff x="0" y="0"/>
            <a:chExt cx="3948582" cy="656700"/>
          </a:xfrm>
        </p:grpSpPr>
        <p:sp>
          <p:nvSpPr>
            <p:cNvPr id="163" name="Google Shape;163;p14"/>
            <p:cNvSpPr txBox="1"/>
            <p:nvPr/>
          </p:nvSpPr>
          <p:spPr>
            <a:xfrm>
              <a:off x="0" y="0"/>
              <a:ext cx="999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Q4</a:t>
              </a:r>
              <a:endParaRPr/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1374882" y="109813"/>
              <a:ext cx="257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151718"/>
                  </a:solidFill>
                  <a:latin typeface="Inter"/>
                  <a:ea typeface="Inter"/>
                  <a:cs typeface="Inter"/>
                  <a:sym typeface="Inter"/>
                </a:rPr>
                <a:t>(OCT-DEC)</a:t>
              </a:r>
              <a:endParaRPr/>
            </a:p>
          </p:txBody>
        </p:sp>
      </p:grpSp>
      <p:cxnSp>
        <p:nvCxnSpPr>
          <p:cNvPr id="165" name="Google Shape;165;p14"/>
          <p:cNvCxnSpPr/>
          <p:nvPr/>
        </p:nvCxnSpPr>
        <p:spPr>
          <a:xfrm rot="10800000">
            <a:off x="1076325" y="6951130"/>
            <a:ext cx="0" cy="2024100"/>
          </a:xfrm>
          <a:prstGeom prst="straightConnector1">
            <a:avLst/>
          </a:prstGeom>
          <a:noFill/>
          <a:ln w="952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14"/>
          <p:cNvCxnSpPr/>
          <p:nvPr/>
        </p:nvCxnSpPr>
        <p:spPr>
          <a:xfrm rot="10800000">
            <a:off x="5022833" y="6951130"/>
            <a:ext cx="0" cy="2024100"/>
          </a:xfrm>
          <a:prstGeom prst="straightConnector1">
            <a:avLst/>
          </a:prstGeom>
          <a:noFill/>
          <a:ln w="95250" cap="flat" cmpd="sng">
            <a:solidFill>
              <a:srgbClr val="F9B6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14"/>
          <p:cNvCxnSpPr/>
          <p:nvPr/>
        </p:nvCxnSpPr>
        <p:spPr>
          <a:xfrm rot="10800000">
            <a:off x="9681057" y="5628430"/>
            <a:ext cx="0" cy="3346800"/>
          </a:xfrm>
          <a:prstGeom prst="straightConnector1">
            <a:avLst/>
          </a:prstGeom>
          <a:noFill/>
          <a:ln w="952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4"/>
          <p:cNvCxnSpPr/>
          <p:nvPr/>
        </p:nvCxnSpPr>
        <p:spPr>
          <a:xfrm rot="10800000">
            <a:off x="14405578" y="7470128"/>
            <a:ext cx="0" cy="1672200"/>
          </a:xfrm>
          <a:prstGeom prst="straightConnector1">
            <a:avLst/>
          </a:prstGeom>
          <a:noFill/>
          <a:ln w="95250" cap="flat" cmpd="sng">
            <a:solidFill>
              <a:srgbClr val="F9B61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1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/>
          <p:nvPr/>
        </p:nvSpPr>
        <p:spPr>
          <a:xfrm rot="-5288313" flipH="1">
            <a:off x="12227369" y="313782"/>
            <a:ext cx="5943309" cy="6486558"/>
          </a:xfrm>
          <a:custGeom>
            <a:avLst/>
            <a:gdLst/>
            <a:ahLst/>
            <a:cxnLst/>
            <a:rect l="l" t="t" r="r" b="b"/>
            <a:pathLst>
              <a:path w="5940173" h="6483135" extrusionOk="0">
                <a:moveTo>
                  <a:pt x="5940173" y="0"/>
                </a:moveTo>
                <a:lnTo>
                  <a:pt x="0" y="0"/>
                </a:lnTo>
                <a:lnTo>
                  <a:pt x="0" y="6483135"/>
                </a:lnTo>
                <a:lnTo>
                  <a:pt x="5940173" y="6483135"/>
                </a:lnTo>
                <a:lnTo>
                  <a:pt x="594017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15"/>
          <p:cNvSpPr/>
          <p:nvPr/>
        </p:nvSpPr>
        <p:spPr>
          <a:xfrm>
            <a:off x="0" y="2072999"/>
            <a:ext cx="2925350" cy="3070501"/>
          </a:xfrm>
          <a:custGeom>
            <a:avLst/>
            <a:gdLst/>
            <a:ahLst/>
            <a:cxnLst/>
            <a:rect l="l" t="t" r="r" b="b"/>
            <a:pathLst>
              <a:path w="2925350" h="3070501" extrusionOk="0">
                <a:moveTo>
                  <a:pt x="0" y="0"/>
                </a:moveTo>
                <a:lnTo>
                  <a:pt x="2925350" y="0"/>
                </a:lnTo>
                <a:lnTo>
                  <a:pt x="2925350" y="3070501"/>
                </a:lnTo>
                <a:lnTo>
                  <a:pt x="0" y="3070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15"/>
          <p:cNvSpPr>
            <a:spLocks noGrp="1"/>
          </p:cNvSpPr>
          <p:nvPr>
            <p:ph type="pic" idx="2"/>
          </p:nvPr>
        </p:nvSpPr>
        <p:spPr>
          <a:xfrm>
            <a:off x="1479325" y="2967225"/>
            <a:ext cx="3217500" cy="39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5"/>
          <p:cNvSpPr>
            <a:spLocks noGrp="1"/>
          </p:cNvSpPr>
          <p:nvPr>
            <p:ph type="pic" idx="3"/>
          </p:nvPr>
        </p:nvSpPr>
        <p:spPr>
          <a:xfrm>
            <a:off x="5515900" y="3670813"/>
            <a:ext cx="3217500" cy="39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5"/>
          <p:cNvSpPr>
            <a:spLocks noGrp="1"/>
          </p:cNvSpPr>
          <p:nvPr>
            <p:ph type="pic" idx="4"/>
          </p:nvPr>
        </p:nvSpPr>
        <p:spPr>
          <a:xfrm>
            <a:off x="9552400" y="2967225"/>
            <a:ext cx="3217500" cy="39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5"/>
          <p:cNvSpPr>
            <a:spLocks noGrp="1"/>
          </p:cNvSpPr>
          <p:nvPr>
            <p:ph type="pic" idx="5"/>
          </p:nvPr>
        </p:nvSpPr>
        <p:spPr>
          <a:xfrm>
            <a:off x="13588900" y="3670825"/>
            <a:ext cx="3217500" cy="39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/>
          <p:nvPr/>
        </p:nvSpPr>
        <p:spPr>
          <a:xfrm>
            <a:off x="4726598" y="1509014"/>
            <a:ext cx="88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FEATURES</a:t>
            </a:r>
            <a:endParaRPr/>
          </a:p>
        </p:txBody>
      </p:sp>
      <p:grpSp>
        <p:nvGrpSpPr>
          <p:cNvPr id="177" name="Google Shape;177;p15"/>
          <p:cNvGrpSpPr/>
          <p:nvPr/>
        </p:nvGrpSpPr>
        <p:grpSpPr>
          <a:xfrm>
            <a:off x="1547295" y="6582896"/>
            <a:ext cx="3086120" cy="880501"/>
            <a:chOff x="0" y="0"/>
            <a:chExt cx="812800" cy="2319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5"/>
          <p:cNvGrpSpPr/>
          <p:nvPr/>
        </p:nvGrpSpPr>
        <p:grpSpPr>
          <a:xfrm>
            <a:off x="5581605" y="7363788"/>
            <a:ext cx="3086120" cy="880501"/>
            <a:chOff x="0" y="0"/>
            <a:chExt cx="812800" cy="2319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5"/>
          <p:cNvGrpSpPr/>
          <p:nvPr/>
        </p:nvGrpSpPr>
        <p:grpSpPr>
          <a:xfrm>
            <a:off x="9618105" y="6459779"/>
            <a:ext cx="3086120" cy="880501"/>
            <a:chOff x="0" y="0"/>
            <a:chExt cx="812800" cy="231900"/>
          </a:xfrm>
        </p:grpSpPr>
        <p:sp>
          <p:nvSpPr>
            <p:cNvPr id="184" name="Google Shape;184;p15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5"/>
          <p:cNvGrpSpPr/>
          <p:nvPr/>
        </p:nvGrpSpPr>
        <p:grpSpPr>
          <a:xfrm>
            <a:off x="13655990" y="7363788"/>
            <a:ext cx="3086120" cy="880501"/>
            <a:chOff x="0" y="0"/>
            <a:chExt cx="812800" cy="231900"/>
          </a:xfrm>
        </p:grpSpPr>
        <p:sp>
          <p:nvSpPr>
            <p:cNvPr id="187" name="Google Shape;187;p15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1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>
            <a:spLocks noGrp="1"/>
          </p:cNvSpPr>
          <p:nvPr>
            <p:ph type="pic" idx="2"/>
          </p:nvPr>
        </p:nvSpPr>
        <p:spPr>
          <a:xfrm>
            <a:off x="1202000" y="1995825"/>
            <a:ext cx="4926000" cy="31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16"/>
          <p:cNvSpPr>
            <a:spLocks noGrp="1"/>
          </p:cNvSpPr>
          <p:nvPr>
            <p:ph type="pic" idx="3"/>
          </p:nvPr>
        </p:nvSpPr>
        <p:spPr>
          <a:xfrm>
            <a:off x="6680788" y="1995788"/>
            <a:ext cx="4926000" cy="31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16"/>
          <p:cNvSpPr>
            <a:spLocks noGrp="1"/>
          </p:cNvSpPr>
          <p:nvPr>
            <p:ph type="pic" idx="4"/>
          </p:nvPr>
        </p:nvSpPr>
        <p:spPr>
          <a:xfrm>
            <a:off x="12160400" y="1995825"/>
            <a:ext cx="4926000" cy="31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16"/>
          <p:cNvSpPr>
            <a:spLocks noGrp="1"/>
          </p:cNvSpPr>
          <p:nvPr>
            <p:ph type="pic" idx="5"/>
          </p:nvPr>
        </p:nvSpPr>
        <p:spPr>
          <a:xfrm>
            <a:off x="1202425" y="5958725"/>
            <a:ext cx="4926000" cy="31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6"/>
          <p:cNvSpPr>
            <a:spLocks noGrp="1"/>
          </p:cNvSpPr>
          <p:nvPr>
            <p:ph type="pic" idx="6"/>
          </p:nvPr>
        </p:nvSpPr>
        <p:spPr>
          <a:xfrm>
            <a:off x="6681213" y="5958688"/>
            <a:ext cx="4926000" cy="31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6"/>
          <p:cNvSpPr>
            <a:spLocks noGrp="1"/>
          </p:cNvSpPr>
          <p:nvPr>
            <p:ph type="pic" idx="7"/>
          </p:nvPr>
        </p:nvSpPr>
        <p:spPr>
          <a:xfrm>
            <a:off x="12160825" y="5958725"/>
            <a:ext cx="4926000" cy="3130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6" name="Google Shape;196;p16"/>
          <p:cNvGrpSpPr/>
          <p:nvPr/>
        </p:nvGrpSpPr>
        <p:grpSpPr>
          <a:xfrm>
            <a:off x="2121929" y="4686400"/>
            <a:ext cx="3086120" cy="880501"/>
            <a:chOff x="0" y="0"/>
            <a:chExt cx="812800" cy="231900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6"/>
          <p:cNvGrpSpPr/>
          <p:nvPr/>
        </p:nvGrpSpPr>
        <p:grpSpPr>
          <a:xfrm>
            <a:off x="7601155" y="4686400"/>
            <a:ext cx="3086120" cy="880501"/>
            <a:chOff x="0" y="0"/>
            <a:chExt cx="812800" cy="231900"/>
          </a:xfrm>
        </p:grpSpPr>
        <p:sp>
          <p:nvSpPr>
            <p:cNvPr id="200" name="Google Shape;200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6"/>
          <p:cNvGrpSpPr/>
          <p:nvPr/>
        </p:nvGrpSpPr>
        <p:grpSpPr>
          <a:xfrm>
            <a:off x="13079560" y="4686400"/>
            <a:ext cx="3086120" cy="880501"/>
            <a:chOff x="0" y="0"/>
            <a:chExt cx="812800" cy="231900"/>
          </a:xfrm>
        </p:grpSpPr>
        <p:sp>
          <p:nvSpPr>
            <p:cNvPr id="203" name="Google Shape;203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2122340" y="8649330"/>
            <a:ext cx="3086120" cy="880501"/>
            <a:chOff x="0" y="0"/>
            <a:chExt cx="812800" cy="231900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7601566" y="8649330"/>
            <a:ext cx="3086120" cy="880501"/>
            <a:chOff x="0" y="0"/>
            <a:chExt cx="812800" cy="2319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13079971" y="8649330"/>
            <a:ext cx="3086120" cy="880501"/>
            <a:chOff x="0" y="0"/>
            <a:chExt cx="812800" cy="2319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812800" cy="231849"/>
            </a:xfrm>
            <a:custGeom>
              <a:avLst/>
              <a:gdLst/>
              <a:ahLst/>
              <a:cxnLst/>
              <a:rect l="l" t="t" r="r" b="b"/>
              <a:pathLst>
                <a:path w="812800" h="231849" extrusionOk="0">
                  <a:moveTo>
                    <a:pt x="115925" y="0"/>
                  </a:moveTo>
                  <a:lnTo>
                    <a:pt x="696875" y="0"/>
                  </a:lnTo>
                  <a:cubicBezTo>
                    <a:pt x="760899" y="0"/>
                    <a:pt x="812800" y="51901"/>
                    <a:pt x="812800" y="115925"/>
                  </a:cubicBezTo>
                  <a:lnTo>
                    <a:pt x="812800" y="115925"/>
                  </a:lnTo>
                  <a:cubicBezTo>
                    <a:pt x="812800" y="146670"/>
                    <a:pt x="800587" y="176156"/>
                    <a:pt x="778846" y="197896"/>
                  </a:cubicBezTo>
                  <a:cubicBezTo>
                    <a:pt x="757106" y="219636"/>
                    <a:pt x="727620" y="231849"/>
                    <a:pt x="696875" y="231849"/>
                  </a:cubicBezTo>
                  <a:lnTo>
                    <a:pt x="115925" y="231849"/>
                  </a:lnTo>
                  <a:cubicBezTo>
                    <a:pt x="51901" y="231849"/>
                    <a:pt x="0" y="179948"/>
                    <a:pt x="0" y="115925"/>
                  </a:cubicBezTo>
                  <a:lnTo>
                    <a:pt x="0" y="115925"/>
                  </a:lnTo>
                  <a:cubicBezTo>
                    <a:pt x="0" y="51901"/>
                    <a:pt x="51901" y="0"/>
                    <a:pt x="115925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0" y="0"/>
              <a:ext cx="8127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14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-2090599" y="4887806"/>
            <a:ext cx="5641478" cy="5793559"/>
          </a:xfrm>
          <a:custGeom>
            <a:avLst/>
            <a:gdLst/>
            <a:ahLst/>
            <a:cxnLst/>
            <a:rect l="l" t="t" r="r" b="b"/>
            <a:pathLst>
              <a:path w="5641478" h="5793559" extrusionOk="0">
                <a:moveTo>
                  <a:pt x="0" y="0"/>
                </a:moveTo>
                <a:lnTo>
                  <a:pt x="5641478" y="0"/>
                </a:lnTo>
                <a:lnTo>
                  <a:pt x="5641478" y="5793560"/>
                </a:lnTo>
                <a:lnTo>
                  <a:pt x="0" y="579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17"/>
          <p:cNvSpPr>
            <a:spLocks noGrp="1"/>
          </p:cNvSpPr>
          <p:nvPr>
            <p:ph type="pic" idx="2"/>
          </p:nvPr>
        </p:nvSpPr>
        <p:spPr>
          <a:xfrm>
            <a:off x="1028700" y="2019900"/>
            <a:ext cx="9596400" cy="5764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7" name="Google Shape;217;p17"/>
          <p:cNvGrpSpPr/>
          <p:nvPr/>
        </p:nvGrpSpPr>
        <p:grpSpPr>
          <a:xfrm>
            <a:off x="8268463" y="5143500"/>
            <a:ext cx="8990896" cy="5538158"/>
            <a:chOff x="0" y="0"/>
            <a:chExt cx="2367957" cy="1458600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2367957" cy="1458532"/>
            </a:xfrm>
            <a:custGeom>
              <a:avLst/>
              <a:gdLst/>
              <a:ahLst/>
              <a:cxnLst/>
              <a:rect l="l" t="t" r="r" b="b"/>
              <a:pathLst>
                <a:path w="2367957" h="1458532" extrusionOk="0">
                  <a:moveTo>
                    <a:pt x="43916" y="0"/>
                  </a:moveTo>
                  <a:lnTo>
                    <a:pt x="2324042" y="0"/>
                  </a:lnTo>
                  <a:cubicBezTo>
                    <a:pt x="2348296" y="0"/>
                    <a:pt x="2367957" y="19662"/>
                    <a:pt x="2367957" y="43916"/>
                  </a:cubicBezTo>
                  <a:lnTo>
                    <a:pt x="2367957" y="1414617"/>
                  </a:lnTo>
                  <a:cubicBezTo>
                    <a:pt x="2367957" y="1438871"/>
                    <a:pt x="2348296" y="1458532"/>
                    <a:pt x="2324042" y="1458532"/>
                  </a:cubicBezTo>
                  <a:lnTo>
                    <a:pt x="43916" y="1458532"/>
                  </a:lnTo>
                  <a:cubicBezTo>
                    <a:pt x="19662" y="1458532"/>
                    <a:pt x="0" y="1438871"/>
                    <a:pt x="0" y="1414617"/>
                  </a:cubicBezTo>
                  <a:lnTo>
                    <a:pt x="0" y="43916"/>
                  </a:lnTo>
                  <a:cubicBezTo>
                    <a:pt x="0" y="19662"/>
                    <a:pt x="19662" y="0"/>
                    <a:pt x="43916" y="0"/>
                  </a:cubicBezTo>
                  <a:close/>
                </a:path>
              </a:pathLst>
            </a:custGeom>
            <a:solidFill>
              <a:srgbClr val="15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0" y="0"/>
              <a:ext cx="2367900" cy="14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4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7"/>
          <p:cNvSpPr/>
          <p:nvPr/>
        </p:nvSpPr>
        <p:spPr>
          <a:xfrm>
            <a:off x="11582122" y="786954"/>
            <a:ext cx="4093396" cy="4100852"/>
          </a:xfrm>
          <a:custGeom>
            <a:avLst/>
            <a:gdLst/>
            <a:ahLst/>
            <a:cxnLst/>
            <a:rect l="l" t="t" r="r" b="b"/>
            <a:pathLst>
              <a:path w="4093396" h="4100852" extrusionOk="0">
                <a:moveTo>
                  <a:pt x="0" y="0"/>
                </a:moveTo>
                <a:lnTo>
                  <a:pt x="4093396" y="0"/>
                </a:lnTo>
                <a:lnTo>
                  <a:pt x="4093396" y="4100852"/>
                </a:lnTo>
                <a:lnTo>
                  <a:pt x="0" y="4100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9675" y="30989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 rot="-2138257">
            <a:off x="10754145" y="-1537663"/>
            <a:ext cx="7409239" cy="8086481"/>
          </a:xfrm>
          <a:custGeom>
            <a:avLst/>
            <a:gdLst/>
            <a:ahLst/>
            <a:cxnLst/>
            <a:rect l="l" t="t" r="r" b="b"/>
            <a:pathLst>
              <a:path w="7411231" h="8088655" extrusionOk="0">
                <a:moveTo>
                  <a:pt x="0" y="0"/>
                </a:moveTo>
                <a:lnTo>
                  <a:pt x="7411230" y="0"/>
                </a:lnTo>
                <a:lnTo>
                  <a:pt x="7411230" y="8088655"/>
                </a:lnTo>
                <a:lnTo>
                  <a:pt x="0" y="8088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735886">
            <a:off x="5162212" y="430756"/>
            <a:ext cx="2846376" cy="3207184"/>
          </a:xfrm>
          <a:custGeom>
            <a:avLst/>
            <a:gdLst/>
            <a:ahLst/>
            <a:cxnLst/>
            <a:rect l="l" t="t" r="r" b="b"/>
            <a:pathLst>
              <a:path w="2845434" h="3206122" extrusionOk="0">
                <a:moveTo>
                  <a:pt x="0" y="0"/>
                </a:moveTo>
                <a:lnTo>
                  <a:pt x="2845433" y="0"/>
                </a:lnTo>
                <a:lnTo>
                  <a:pt x="2845433" y="3206123"/>
                </a:lnTo>
                <a:lnTo>
                  <a:pt x="0" y="3206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1050326" y="7342186"/>
            <a:ext cx="4680757" cy="4680757"/>
          </a:xfrm>
          <a:custGeom>
            <a:avLst/>
            <a:gdLst/>
            <a:ahLst/>
            <a:cxnLst/>
            <a:rect l="l" t="t" r="r" b="b"/>
            <a:pathLst>
              <a:path w="4680757" h="4680757" extrusionOk="0">
                <a:moveTo>
                  <a:pt x="0" y="0"/>
                </a:moveTo>
                <a:lnTo>
                  <a:pt x="4680757" y="0"/>
                </a:lnTo>
                <a:lnTo>
                  <a:pt x="4680757" y="4680757"/>
                </a:lnTo>
                <a:lnTo>
                  <a:pt x="0" y="4680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 rot="-3571632">
            <a:off x="-464185" y="202793"/>
            <a:ext cx="3351740" cy="3087790"/>
          </a:xfrm>
          <a:custGeom>
            <a:avLst/>
            <a:gdLst/>
            <a:ahLst/>
            <a:cxnLst/>
            <a:rect l="l" t="t" r="r" b="b"/>
            <a:pathLst>
              <a:path w="3349292" h="3085535" extrusionOk="0">
                <a:moveTo>
                  <a:pt x="0" y="0"/>
                </a:moveTo>
                <a:lnTo>
                  <a:pt x="3349292" y="0"/>
                </a:lnTo>
                <a:lnTo>
                  <a:pt x="3349292" y="3085535"/>
                </a:lnTo>
                <a:lnTo>
                  <a:pt x="0" y="3085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-708899">
            <a:off x="3264634" y="3015702"/>
            <a:ext cx="1577575" cy="1577575"/>
          </a:xfrm>
          <a:custGeom>
            <a:avLst/>
            <a:gdLst/>
            <a:ahLst/>
            <a:cxnLst/>
            <a:rect l="l" t="t" r="r" b="b"/>
            <a:pathLst>
              <a:path w="1575666" h="1575666" extrusionOk="0">
                <a:moveTo>
                  <a:pt x="0" y="0"/>
                </a:moveTo>
                <a:lnTo>
                  <a:pt x="1575666" y="0"/>
                </a:lnTo>
                <a:lnTo>
                  <a:pt x="1575666" y="1575666"/>
                </a:lnTo>
                <a:lnTo>
                  <a:pt x="0" y="157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3"/>
          <p:cNvSpPr/>
          <p:nvPr/>
        </p:nvSpPr>
        <p:spPr>
          <a:xfrm>
            <a:off x="14908240" y="4749210"/>
            <a:ext cx="2588262" cy="2592976"/>
          </a:xfrm>
          <a:custGeom>
            <a:avLst/>
            <a:gdLst/>
            <a:ahLst/>
            <a:cxnLst/>
            <a:rect l="l" t="t" r="r" b="b"/>
            <a:pathLst>
              <a:path w="2588262" h="2592976" extrusionOk="0">
                <a:moveTo>
                  <a:pt x="0" y="0"/>
                </a:moveTo>
                <a:lnTo>
                  <a:pt x="2588262" y="0"/>
                </a:lnTo>
                <a:lnTo>
                  <a:pt x="2588262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>
            <a:off x="6118393" y="8374091"/>
            <a:ext cx="3498980" cy="528028"/>
          </a:xfrm>
          <a:custGeom>
            <a:avLst/>
            <a:gdLst/>
            <a:ahLst/>
            <a:cxnLst/>
            <a:rect l="l" t="t" r="r" b="b"/>
            <a:pathLst>
              <a:path w="3498980" h="528028" extrusionOk="0">
                <a:moveTo>
                  <a:pt x="0" y="0"/>
                </a:moveTo>
                <a:lnTo>
                  <a:pt x="3498980" y="0"/>
                </a:lnTo>
                <a:lnTo>
                  <a:pt x="3498980" y="528028"/>
                </a:lnTo>
                <a:lnTo>
                  <a:pt x="0" y="52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 rot="1832733">
            <a:off x="8910542" y="2660422"/>
            <a:ext cx="1413367" cy="1408227"/>
          </a:xfrm>
          <a:custGeom>
            <a:avLst/>
            <a:gdLst/>
            <a:ahLst/>
            <a:cxnLst/>
            <a:rect l="l" t="t" r="r" b="b"/>
            <a:pathLst>
              <a:path w="1415381" h="1410234" extrusionOk="0">
                <a:moveTo>
                  <a:pt x="0" y="0"/>
                </a:moveTo>
                <a:lnTo>
                  <a:pt x="1415381" y="0"/>
                </a:lnTo>
                <a:lnTo>
                  <a:pt x="1415381" y="1410234"/>
                </a:lnTo>
                <a:lnTo>
                  <a:pt x="0" y="141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14908240" y="-480056"/>
            <a:ext cx="1645687" cy="1727343"/>
          </a:xfrm>
          <a:custGeom>
            <a:avLst/>
            <a:gdLst/>
            <a:ahLst/>
            <a:cxnLst/>
            <a:rect l="l" t="t" r="r" b="b"/>
            <a:pathLst>
              <a:path w="1645687" h="1727343" extrusionOk="0">
                <a:moveTo>
                  <a:pt x="0" y="0"/>
                </a:moveTo>
                <a:lnTo>
                  <a:pt x="1645687" y="0"/>
                </a:lnTo>
                <a:lnTo>
                  <a:pt x="1645687" y="1727343"/>
                </a:lnTo>
                <a:lnTo>
                  <a:pt x="0" y="1727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2511979" y="4972819"/>
            <a:ext cx="4244858" cy="640588"/>
          </a:xfrm>
          <a:custGeom>
            <a:avLst/>
            <a:gdLst/>
            <a:ahLst/>
            <a:cxnLst/>
            <a:rect l="l" t="t" r="r" b="b"/>
            <a:pathLst>
              <a:path w="4244858" h="640588" extrusionOk="0">
                <a:moveTo>
                  <a:pt x="0" y="0"/>
                </a:moveTo>
                <a:lnTo>
                  <a:pt x="4244858" y="0"/>
                </a:lnTo>
                <a:lnTo>
                  <a:pt x="4244858" y="640587"/>
                </a:lnTo>
                <a:lnTo>
                  <a:pt x="0" y="640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" name="Google Shape;32;p4"/>
          <p:cNvSpPr/>
          <p:nvPr/>
        </p:nvSpPr>
        <p:spPr>
          <a:xfrm rot="-1220284">
            <a:off x="14376554" y="6951575"/>
            <a:ext cx="3757738" cy="3859038"/>
          </a:xfrm>
          <a:custGeom>
            <a:avLst/>
            <a:gdLst/>
            <a:ahLst/>
            <a:cxnLst/>
            <a:rect l="l" t="t" r="r" b="b"/>
            <a:pathLst>
              <a:path w="3758372" h="3859689" extrusionOk="0">
                <a:moveTo>
                  <a:pt x="0" y="0"/>
                </a:moveTo>
                <a:lnTo>
                  <a:pt x="3758372" y="0"/>
                </a:lnTo>
                <a:lnTo>
                  <a:pt x="3758372" y="3859688"/>
                </a:lnTo>
                <a:lnTo>
                  <a:pt x="0" y="3859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" name="Google Shape;33;p4"/>
          <p:cNvSpPr/>
          <p:nvPr/>
        </p:nvSpPr>
        <p:spPr>
          <a:xfrm rot="-5606533">
            <a:off x="5716561" y="6276908"/>
            <a:ext cx="3893676" cy="6756920"/>
          </a:xfrm>
          <a:custGeom>
            <a:avLst/>
            <a:gdLst/>
            <a:ahLst/>
            <a:cxnLst/>
            <a:rect l="l" t="t" r="r" b="b"/>
            <a:pathLst>
              <a:path w="3896392" h="6761634" extrusionOk="0">
                <a:moveTo>
                  <a:pt x="0" y="0"/>
                </a:moveTo>
                <a:lnTo>
                  <a:pt x="3896392" y="0"/>
                </a:lnTo>
                <a:lnTo>
                  <a:pt x="3896392" y="6761633"/>
                </a:lnTo>
                <a:lnTo>
                  <a:pt x="0" y="676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4"/>
          <p:cNvSpPr/>
          <p:nvPr/>
        </p:nvSpPr>
        <p:spPr>
          <a:xfrm>
            <a:off x="0" y="7089869"/>
            <a:ext cx="3414396" cy="3583812"/>
          </a:xfrm>
          <a:custGeom>
            <a:avLst/>
            <a:gdLst/>
            <a:ahLst/>
            <a:cxnLst/>
            <a:rect l="l" t="t" r="r" b="b"/>
            <a:pathLst>
              <a:path w="3414396" h="3583812" extrusionOk="0">
                <a:moveTo>
                  <a:pt x="0" y="0"/>
                </a:moveTo>
                <a:lnTo>
                  <a:pt x="3414396" y="0"/>
                </a:lnTo>
                <a:lnTo>
                  <a:pt x="3414396" y="3583812"/>
                </a:lnTo>
                <a:lnTo>
                  <a:pt x="0" y="3583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4"/>
          <p:cNvSpPr/>
          <p:nvPr/>
        </p:nvSpPr>
        <p:spPr>
          <a:xfrm rot="-913046">
            <a:off x="12090133" y="8106074"/>
            <a:ext cx="1556900" cy="1551239"/>
          </a:xfrm>
          <a:custGeom>
            <a:avLst/>
            <a:gdLst/>
            <a:ahLst/>
            <a:cxnLst/>
            <a:rect l="l" t="t" r="r" b="b"/>
            <a:pathLst>
              <a:path w="1556798" h="1551137" extrusionOk="0">
                <a:moveTo>
                  <a:pt x="0" y="0"/>
                </a:moveTo>
                <a:lnTo>
                  <a:pt x="1556798" y="0"/>
                </a:lnTo>
                <a:lnTo>
                  <a:pt x="1556798" y="1551136"/>
                </a:lnTo>
                <a:lnTo>
                  <a:pt x="0" y="1551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13893938" y="746070"/>
            <a:ext cx="3114635" cy="3509448"/>
          </a:xfrm>
          <a:custGeom>
            <a:avLst/>
            <a:gdLst/>
            <a:ahLst/>
            <a:cxnLst/>
            <a:rect l="l" t="t" r="r" b="b"/>
            <a:pathLst>
              <a:path w="3114635" h="3509448" extrusionOk="0">
                <a:moveTo>
                  <a:pt x="0" y="0"/>
                </a:moveTo>
                <a:lnTo>
                  <a:pt x="3114635" y="0"/>
                </a:lnTo>
                <a:lnTo>
                  <a:pt x="3114635" y="3509448"/>
                </a:lnTo>
                <a:lnTo>
                  <a:pt x="0" y="3509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5"/>
          <p:cNvSpPr/>
          <p:nvPr/>
        </p:nvSpPr>
        <p:spPr>
          <a:xfrm rot="-842175">
            <a:off x="742503" y="6929639"/>
            <a:ext cx="3794982" cy="3809267"/>
          </a:xfrm>
          <a:custGeom>
            <a:avLst/>
            <a:gdLst/>
            <a:ahLst/>
            <a:cxnLst/>
            <a:rect l="l" t="t" r="r" b="b"/>
            <a:pathLst>
              <a:path w="3795540" h="3809827" extrusionOk="0">
                <a:moveTo>
                  <a:pt x="0" y="0"/>
                </a:moveTo>
                <a:lnTo>
                  <a:pt x="3795540" y="0"/>
                </a:lnTo>
                <a:lnTo>
                  <a:pt x="3795540" y="3809827"/>
                </a:lnTo>
                <a:lnTo>
                  <a:pt x="0" y="3809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" name="Google Shape;40;p5"/>
          <p:cNvSpPr/>
          <p:nvPr/>
        </p:nvSpPr>
        <p:spPr>
          <a:xfrm rot="543719">
            <a:off x="13271779" y="6122048"/>
            <a:ext cx="5189953" cy="5711090"/>
          </a:xfrm>
          <a:custGeom>
            <a:avLst/>
            <a:gdLst/>
            <a:ahLst/>
            <a:cxnLst/>
            <a:rect l="l" t="t" r="r" b="b"/>
            <a:pathLst>
              <a:path w="5190050" h="5711197" extrusionOk="0">
                <a:moveTo>
                  <a:pt x="0" y="0"/>
                </a:moveTo>
                <a:lnTo>
                  <a:pt x="5190050" y="0"/>
                </a:lnTo>
                <a:lnTo>
                  <a:pt x="5190050" y="5711197"/>
                </a:lnTo>
                <a:lnTo>
                  <a:pt x="0" y="5711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 rot="-9770043" flipH="1">
            <a:off x="940866" y="-2076626"/>
            <a:ext cx="5494884" cy="5643014"/>
          </a:xfrm>
          <a:custGeom>
            <a:avLst/>
            <a:gdLst/>
            <a:ahLst/>
            <a:cxnLst/>
            <a:rect l="l" t="t" r="r" b="b"/>
            <a:pathLst>
              <a:path w="5497496" h="5645696" extrusionOk="0">
                <a:moveTo>
                  <a:pt x="0" y="5645696"/>
                </a:moveTo>
                <a:lnTo>
                  <a:pt x="5497496" y="5645696"/>
                </a:lnTo>
                <a:lnTo>
                  <a:pt x="5497496" y="0"/>
                </a:lnTo>
                <a:lnTo>
                  <a:pt x="0" y="0"/>
                </a:lnTo>
                <a:lnTo>
                  <a:pt x="0" y="564569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5"/>
          <p:cNvSpPr/>
          <p:nvPr/>
        </p:nvSpPr>
        <p:spPr>
          <a:xfrm>
            <a:off x="1232472" y="4207320"/>
            <a:ext cx="1408361" cy="1403240"/>
          </a:xfrm>
          <a:custGeom>
            <a:avLst/>
            <a:gdLst/>
            <a:ahLst/>
            <a:cxnLst/>
            <a:rect l="l" t="t" r="r" b="b"/>
            <a:pathLst>
              <a:path w="1408361" h="1403240" extrusionOk="0">
                <a:moveTo>
                  <a:pt x="0" y="0"/>
                </a:moveTo>
                <a:lnTo>
                  <a:pt x="1408361" y="0"/>
                </a:lnTo>
                <a:lnTo>
                  <a:pt x="1408361" y="1403240"/>
                </a:lnTo>
                <a:lnTo>
                  <a:pt x="0" y="14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5"/>
          <p:cNvSpPr/>
          <p:nvPr/>
        </p:nvSpPr>
        <p:spPr>
          <a:xfrm>
            <a:off x="9144000" y="8441792"/>
            <a:ext cx="3775917" cy="569820"/>
          </a:xfrm>
          <a:custGeom>
            <a:avLst/>
            <a:gdLst/>
            <a:ahLst/>
            <a:cxnLst/>
            <a:rect l="l" t="t" r="r" b="b"/>
            <a:pathLst>
              <a:path w="3775917" h="569820" extrusionOk="0">
                <a:moveTo>
                  <a:pt x="0" y="0"/>
                </a:moveTo>
                <a:lnTo>
                  <a:pt x="3775917" y="0"/>
                </a:lnTo>
                <a:lnTo>
                  <a:pt x="3775917" y="569821"/>
                </a:lnTo>
                <a:lnTo>
                  <a:pt x="0" y="569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5"/>
          <p:cNvSpPr/>
          <p:nvPr/>
        </p:nvSpPr>
        <p:spPr>
          <a:xfrm>
            <a:off x="9847023" y="-489711"/>
            <a:ext cx="3002494" cy="3007963"/>
          </a:xfrm>
          <a:custGeom>
            <a:avLst/>
            <a:gdLst/>
            <a:ahLst/>
            <a:cxnLst/>
            <a:rect l="l" t="t" r="r" b="b"/>
            <a:pathLst>
              <a:path w="3002494" h="3007963" extrusionOk="0">
                <a:moveTo>
                  <a:pt x="0" y="0"/>
                </a:moveTo>
                <a:lnTo>
                  <a:pt x="3002494" y="0"/>
                </a:lnTo>
                <a:lnTo>
                  <a:pt x="3002494" y="3007963"/>
                </a:lnTo>
                <a:lnTo>
                  <a:pt x="0" y="3007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-930100" y="3700841"/>
            <a:ext cx="7021327" cy="7663113"/>
          </a:xfrm>
          <a:custGeom>
            <a:avLst/>
            <a:gdLst/>
            <a:ahLst/>
            <a:cxnLst/>
            <a:rect l="l" t="t" r="r" b="b"/>
            <a:pathLst>
              <a:path w="7021327" h="7663113" extrusionOk="0">
                <a:moveTo>
                  <a:pt x="0" y="0"/>
                </a:moveTo>
                <a:lnTo>
                  <a:pt x="7021327" y="0"/>
                </a:lnTo>
                <a:lnTo>
                  <a:pt x="7021327" y="7663114"/>
                </a:lnTo>
                <a:lnTo>
                  <a:pt x="0" y="7663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>
            <a:off x="7211527" y="-733299"/>
            <a:ext cx="3523999" cy="3523999"/>
          </a:xfrm>
          <a:custGeom>
            <a:avLst/>
            <a:gdLst/>
            <a:ahLst/>
            <a:cxnLst/>
            <a:rect l="l" t="t" r="r" b="b"/>
            <a:pathLst>
              <a:path w="3523999" h="3523999" extrusionOk="0">
                <a:moveTo>
                  <a:pt x="0" y="0"/>
                </a:moveTo>
                <a:lnTo>
                  <a:pt x="3523998" y="0"/>
                </a:lnTo>
                <a:lnTo>
                  <a:pt x="3523998" y="3523998"/>
                </a:lnTo>
                <a:lnTo>
                  <a:pt x="0" y="352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-2286057">
            <a:off x="14573579" y="5512504"/>
            <a:ext cx="4860384" cy="4477629"/>
          </a:xfrm>
          <a:custGeom>
            <a:avLst/>
            <a:gdLst/>
            <a:ahLst/>
            <a:cxnLst/>
            <a:rect l="l" t="t" r="r" b="b"/>
            <a:pathLst>
              <a:path w="4856834" h="4474358" extrusionOk="0">
                <a:moveTo>
                  <a:pt x="0" y="0"/>
                </a:moveTo>
                <a:lnTo>
                  <a:pt x="4856834" y="0"/>
                </a:lnTo>
                <a:lnTo>
                  <a:pt x="4856834" y="4474359"/>
                </a:lnTo>
                <a:lnTo>
                  <a:pt x="0" y="4474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-4160597">
            <a:off x="10541003" y="7922544"/>
            <a:ext cx="1636270" cy="1843685"/>
          </a:xfrm>
          <a:custGeom>
            <a:avLst/>
            <a:gdLst/>
            <a:ahLst/>
            <a:cxnLst/>
            <a:rect l="l" t="t" r="r" b="b"/>
            <a:pathLst>
              <a:path w="1637514" h="1845087" extrusionOk="0">
                <a:moveTo>
                  <a:pt x="0" y="0"/>
                </a:moveTo>
                <a:lnTo>
                  <a:pt x="1637514" y="0"/>
                </a:lnTo>
                <a:lnTo>
                  <a:pt x="1637514" y="1845087"/>
                </a:lnTo>
                <a:lnTo>
                  <a:pt x="0" y="1845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 rot="-2231082">
            <a:off x="3711987" y="1744479"/>
            <a:ext cx="1179300" cy="1175012"/>
          </a:xfrm>
          <a:custGeom>
            <a:avLst/>
            <a:gdLst/>
            <a:ahLst/>
            <a:cxnLst/>
            <a:rect l="l" t="t" r="r" b="b"/>
            <a:pathLst>
              <a:path w="1178104" h="1173820" extrusionOk="0">
                <a:moveTo>
                  <a:pt x="0" y="0"/>
                </a:moveTo>
                <a:lnTo>
                  <a:pt x="1178104" y="0"/>
                </a:lnTo>
                <a:lnTo>
                  <a:pt x="1178104" y="1173820"/>
                </a:lnTo>
                <a:lnTo>
                  <a:pt x="0" y="1173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6"/>
          <p:cNvSpPr/>
          <p:nvPr/>
        </p:nvSpPr>
        <p:spPr>
          <a:xfrm>
            <a:off x="7329477" y="7749358"/>
            <a:ext cx="1644049" cy="1644049"/>
          </a:xfrm>
          <a:custGeom>
            <a:avLst/>
            <a:gdLst/>
            <a:ahLst/>
            <a:cxnLst/>
            <a:rect l="l" t="t" r="r" b="b"/>
            <a:pathLst>
              <a:path w="1644049" h="1644049" extrusionOk="0">
                <a:moveTo>
                  <a:pt x="0" y="0"/>
                </a:moveTo>
                <a:lnTo>
                  <a:pt x="1644049" y="0"/>
                </a:lnTo>
                <a:lnTo>
                  <a:pt x="1644049" y="1644048"/>
                </a:lnTo>
                <a:lnTo>
                  <a:pt x="0" y="1644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6"/>
          <p:cNvSpPr txBox="1"/>
          <p:nvPr/>
        </p:nvSpPr>
        <p:spPr>
          <a:xfrm>
            <a:off x="1028700" y="1028700"/>
            <a:ext cx="252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YEAR-END PERFORMANCE REVIEW</a:t>
            </a: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12594813" y="1028700"/>
            <a:ext cx="4664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1282585">
            <a:off x="12291474" y="420943"/>
            <a:ext cx="2837170" cy="2977947"/>
          </a:xfrm>
          <a:custGeom>
            <a:avLst/>
            <a:gdLst/>
            <a:ahLst/>
            <a:cxnLst/>
            <a:rect l="l" t="t" r="r" b="b"/>
            <a:pathLst>
              <a:path w="2833233" h="2973814" extrusionOk="0">
                <a:moveTo>
                  <a:pt x="0" y="0"/>
                </a:moveTo>
                <a:lnTo>
                  <a:pt x="2833233" y="0"/>
                </a:lnTo>
                <a:lnTo>
                  <a:pt x="2833233" y="2973814"/>
                </a:lnTo>
                <a:lnTo>
                  <a:pt x="0" y="2973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 1">
  <p:cSld name="CUSTOM_3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1028700" y="1028700"/>
            <a:ext cx="252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YEAR-END PERFORMANCE REVIEW</a:t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12594813" y="1028700"/>
            <a:ext cx="4664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6725758" y="7555834"/>
            <a:ext cx="4836484" cy="729869"/>
          </a:xfrm>
          <a:custGeom>
            <a:avLst/>
            <a:gdLst/>
            <a:ahLst/>
            <a:cxnLst/>
            <a:rect l="l" t="t" r="r" b="b"/>
            <a:pathLst>
              <a:path w="4836484" h="729869" extrusionOk="0">
                <a:moveTo>
                  <a:pt x="0" y="0"/>
                </a:moveTo>
                <a:lnTo>
                  <a:pt x="4836484" y="0"/>
                </a:lnTo>
                <a:lnTo>
                  <a:pt x="4836484" y="729869"/>
                </a:lnTo>
                <a:lnTo>
                  <a:pt x="0" y="729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7"/>
          <p:cNvSpPr/>
          <p:nvPr/>
        </p:nvSpPr>
        <p:spPr>
          <a:xfrm>
            <a:off x="5546038" y="-1150314"/>
            <a:ext cx="4093396" cy="4100852"/>
          </a:xfrm>
          <a:custGeom>
            <a:avLst/>
            <a:gdLst/>
            <a:ahLst/>
            <a:cxnLst/>
            <a:rect l="l" t="t" r="r" b="b"/>
            <a:pathLst>
              <a:path w="4093396" h="4100852" extrusionOk="0">
                <a:moveTo>
                  <a:pt x="0" y="0"/>
                </a:moveTo>
                <a:lnTo>
                  <a:pt x="4093395" y="0"/>
                </a:lnTo>
                <a:lnTo>
                  <a:pt x="4093395" y="4100852"/>
                </a:lnTo>
                <a:lnTo>
                  <a:pt x="0" y="4100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" name="Google Shape;62;p7"/>
          <p:cNvSpPr/>
          <p:nvPr/>
        </p:nvSpPr>
        <p:spPr>
          <a:xfrm>
            <a:off x="14927056" y="2724497"/>
            <a:ext cx="4357892" cy="7562503"/>
          </a:xfrm>
          <a:custGeom>
            <a:avLst/>
            <a:gdLst/>
            <a:ahLst/>
            <a:cxnLst/>
            <a:rect l="l" t="t" r="r" b="b"/>
            <a:pathLst>
              <a:path w="4357892" h="7562503" extrusionOk="0">
                <a:moveTo>
                  <a:pt x="0" y="0"/>
                </a:moveTo>
                <a:lnTo>
                  <a:pt x="4357893" y="0"/>
                </a:lnTo>
                <a:lnTo>
                  <a:pt x="4357893" y="7562503"/>
                </a:lnTo>
                <a:lnTo>
                  <a:pt x="0" y="7562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" name="Google Shape;63;p7"/>
          <p:cNvSpPr/>
          <p:nvPr/>
        </p:nvSpPr>
        <p:spPr>
          <a:xfrm rot="-1509322">
            <a:off x="11942193" y="1207437"/>
            <a:ext cx="1853946" cy="1860925"/>
          </a:xfrm>
          <a:custGeom>
            <a:avLst/>
            <a:gdLst/>
            <a:ahLst/>
            <a:cxnLst/>
            <a:rect l="l" t="t" r="r" b="b"/>
            <a:pathLst>
              <a:path w="1854271" h="1861251" extrusionOk="0">
                <a:moveTo>
                  <a:pt x="0" y="0"/>
                </a:moveTo>
                <a:lnTo>
                  <a:pt x="1854271" y="0"/>
                </a:lnTo>
                <a:lnTo>
                  <a:pt x="1854271" y="1861251"/>
                </a:lnTo>
                <a:lnTo>
                  <a:pt x="0" y="1861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" name="Google Shape;64;p7"/>
          <p:cNvSpPr/>
          <p:nvPr/>
        </p:nvSpPr>
        <p:spPr>
          <a:xfrm rot="10800000" flipH="1">
            <a:off x="522782" y="8117809"/>
            <a:ext cx="3028097" cy="2789634"/>
          </a:xfrm>
          <a:custGeom>
            <a:avLst/>
            <a:gdLst/>
            <a:ahLst/>
            <a:cxnLst/>
            <a:rect l="l" t="t" r="r" b="b"/>
            <a:pathLst>
              <a:path w="3028097" h="2789634" extrusionOk="0">
                <a:moveTo>
                  <a:pt x="0" y="2789634"/>
                </a:moveTo>
                <a:lnTo>
                  <a:pt x="3028097" y="2789634"/>
                </a:lnTo>
                <a:lnTo>
                  <a:pt x="3028097" y="0"/>
                </a:lnTo>
                <a:lnTo>
                  <a:pt x="0" y="0"/>
                </a:lnTo>
                <a:lnTo>
                  <a:pt x="0" y="2789634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7"/>
          <p:cNvSpPr/>
          <p:nvPr/>
        </p:nvSpPr>
        <p:spPr>
          <a:xfrm>
            <a:off x="12594813" y="8285703"/>
            <a:ext cx="1468163" cy="1468163"/>
          </a:xfrm>
          <a:custGeom>
            <a:avLst/>
            <a:gdLst/>
            <a:ahLst/>
            <a:cxnLst/>
            <a:rect l="l" t="t" r="r" b="b"/>
            <a:pathLst>
              <a:path w="1468163" h="1468163" extrusionOk="0">
                <a:moveTo>
                  <a:pt x="0" y="0"/>
                </a:moveTo>
                <a:lnTo>
                  <a:pt x="1468163" y="0"/>
                </a:lnTo>
                <a:lnTo>
                  <a:pt x="1468163" y="1468163"/>
                </a:lnTo>
                <a:lnTo>
                  <a:pt x="0" y="1468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-202800" y="-79350"/>
            <a:ext cx="18693600" cy="10445700"/>
          </a:xfrm>
          <a:prstGeom prst="rect">
            <a:avLst/>
          </a:prstGeom>
          <a:gradFill>
            <a:gsLst>
              <a:gs pos="0">
                <a:srgbClr val="4A4B4C"/>
              </a:gs>
              <a:gs pos="50000">
                <a:srgbClr val="151718"/>
              </a:gs>
              <a:gs pos="100000">
                <a:srgbClr val="151718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/>
          <p:nvPr/>
        </p:nvSpPr>
        <p:spPr>
          <a:xfrm rot="700492">
            <a:off x="11991892" y="-541324"/>
            <a:ext cx="8149394" cy="8894291"/>
          </a:xfrm>
          <a:custGeom>
            <a:avLst/>
            <a:gdLst/>
            <a:ahLst/>
            <a:cxnLst/>
            <a:rect l="l" t="t" r="r" b="b"/>
            <a:pathLst>
              <a:path w="8143670" h="8888044" extrusionOk="0">
                <a:moveTo>
                  <a:pt x="0" y="0"/>
                </a:moveTo>
                <a:lnTo>
                  <a:pt x="8143670" y="0"/>
                </a:lnTo>
                <a:lnTo>
                  <a:pt x="8143670" y="8888044"/>
                </a:lnTo>
                <a:lnTo>
                  <a:pt x="0" y="8888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-563617" y="-238631"/>
            <a:ext cx="2385951" cy="4140479"/>
          </a:xfrm>
          <a:custGeom>
            <a:avLst/>
            <a:gdLst/>
            <a:ahLst/>
            <a:cxnLst/>
            <a:rect l="l" t="t" r="r" b="b"/>
            <a:pathLst>
              <a:path w="2385951" h="4140479" extrusionOk="0">
                <a:moveTo>
                  <a:pt x="0" y="0"/>
                </a:moveTo>
                <a:lnTo>
                  <a:pt x="2385951" y="0"/>
                </a:lnTo>
                <a:lnTo>
                  <a:pt x="2385951" y="4140479"/>
                </a:lnTo>
                <a:lnTo>
                  <a:pt x="0" y="4140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 rot="-491452">
            <a:off x="12008267" y="7319723"/>
            <a:ext cx="3544325" cy="3557666"/>
          </a:xfrm>
          <a:custGeom>
            <a:avLst/>
            <a:gdLst/>
            <a:ahLst/>
            <a:cxnLst/>
            <a:rect l="l" t="t" r="r" b="b"/>
            <a:pathLst>
              <a:path w="3543605" h="3556944" extrusionOk="0">
                <a:moveTo>
                  <a:pt x="0" y="0"/>
                </a:moveTo>
                <a:lnTo>
                  <a:pt x="3543605" y="0"/>
                </a:lnTo>
                <a:lnTo>
                  <a:pt x="3543605" y="3556944"/>
                </a:lnTo>
                <a:lnTo>
                  <a:pt x="0" y="3556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" name="Google Shape;71;p8"/>
          <p:cNvSpPr/>
          <p:nvPr/>
        </p:nvSpPr>
        <p:spPr>
          <a:xfrm rot="-656700">
            <a:off x="15737552" y="6494624"/>
            <a:ext cx="1853738" cy="1853738"/>
          </a:xfrm>
          <a:custGeom>
            <a:avLst/>
            <a:gdLst/>
            <a:ahLst/>
            <a:cxnLst/>
            <a:rect l="l" t="t" r="r" b="b"/>
            <a:pathLst>
              <a:path w="1852436" h="1852436" extrusionOk="0">
                <a:moveTo>
                  <a:pt x="0" y="0"/>
                </a:moveTo>
                <a:lnTo>
                  <a:pt x="1852436" y="0"/>
                </a:lnTo>
                <a:lnTo>
                  <a:pt x="1852436" y="1852437"/>
                </a:lnTo>
                <a:lnTo>
                  <a:pt x="0" y="185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8"/>
          <p:cNvSpPr/>
          <p:nvPr/>
        </p:nvSpPr>
        <p:spPr>
          <a:xfrm rot="771303">
            <a:off x="8975997" y="670978"/>
            <a:ext cx="2533609" cy="2659323"/>
          </a:xfrm>
          <a:custGeom>
            <a:avLst/>
            <a:gdLst/>
            <a:ahLst/>
            <a:cxnLst/>
            <a:rect l="l" t="t" r="r" b="b"/>
            <a:pathLst>
              <a:path w="2533443" h="2659148" extrusionOk="0">
                <a:moveTo>
                  <a:pt x="0" y="0"/>
                </a:moveTo>
                <a:lnTo>
                  <a:pt x="2533443" y="0"/>
                </a:lnTo>
                <a:lnTo>
                  <a:pt x="2533443" y="2659148"/>
                </a:lnTo>
                <a:lnTo>
                  <a:pt x="0" y="2659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8"/>
          <p:cNvSpPr/>
          <p:nvPr/>
        </p:nvSpPr>
        <p:spPr>
          <a:xfrm>
            <a:off x="2594054" y="3392585"/>
            <a:ext cx="3282589" cy="495373"/>
          </a:xfrm>
          <a:custGeom>
            <a:avLst/>
            <a:gdLst/>
            <a:ahLst/>
            <a:cxnLst/>
            <a:rect l="l" t="t" r="r" b="b"/>
            <a:pathLst>
              <a:path w="3282589" h="495373" extrusionOk="0">
                <a:moveTo>
                  <a:pt x="0" y="0"/>
                </a:moveTo>
                <a:lnTo>
                  <a:pt x="3282589" y="0"/>
                </a:lnTo>
                <a:lnTo>
                  <a:pt x="3282589" y="495372"/>
                </a:lnTo>
                <a:lnTo>
                  <a:pt x="0" y="49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6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 rot="-5400000">
            <a:off x="6697141" y="-3496049"/>
            <a:ext cx="5768335" cy="10010125"/>
          </a:xfrm>
          <a:custGeom>
            <a:avLst/>
            <a:gdLst/>
            <a:ahLst/>
            <a:cxnLst/>
            <a:rect l="l" t="t" r="r" b="b"/>
            <a:pathLst>
              <a:path w="5768335" h="10010125" extrusionOk="0">
                <a:moveTo>
                  <a:pt x="0" y="0"/>
                </a:moveTo>
                <a:lnTo>
                  <a:pt x="5768335" y="0"/>
                </a:lnTo>
                <a:lnTo>
                  <a:pt x="5768335" y="10010126"/>
                </a:lnTo>
                <a:lnTo>
                  <a:pt x="0" y="10010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9"/>
          <p:cNvSpPr>
            <a:spLocks noGrp="1"/>
          </p:cNvSpPr>
          <p:nvPr>
            <p:ph type="pic" idx="2"/>
          </p:nvPr>
        </p:nvSpPr>
        <p:spPr>
          <a:xfrm>
            <a:off x="1020200" y="1987600"/>
            <a:ext cx="7112100" cy="396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 txBox="1"/>
          <p:nvPr/>
        </p:nvSpPr>
        <p:spPr>
          <a:xfrm>
            <a:off x="8382353" y="4980411"/>
            <a:ext cx="88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TABLE OF CONTENTS</a:t>
            </a:r>
            <a:endParaRPr/>
          </a:p>
        </p:txBody>
      </p:sp>
      <p:sp>
        <p:nvSpPr>
          <p:cNvPr id="78" name="Google Shape;78;p9"/>
          <p:cNvSpPr txBox="1"/>
          <p:nvPr/>
        </p:nvSpPr>
        <p:spPr>
          <a:xfrm>
            <a:off x="1028700" y="6975090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01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1069892" y="8292207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02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6642417" y="6975090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03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6683608" y="8292207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04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12255183" y="6975090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05</a:t>
            </a:r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12296375" y="8292207"/>
            <a:ext cx="11144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51718"/>
                </a:solidFill>
                <a:latin typeface="Inter Black"/>
                <a:ea typeface="Inter Black"/>
                <a:cs typeface="Inter Black"/>
                <a:sym typeface="Inter Black"/>
              </a:rPr>
              <a:t>06</a:t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586371" y="1777614"/>
            <a:ext cx="2696072" cy="2696072"/>
          </a:xfrm>
          <a:custGeom>
            <a:avLst/>
            <a:gdLst/>
            <a:ahLst/>
            <a:cxnLst/>
            <a:rect l="l" t="t" r="r" b="b"/>
            <a:pathLst>
              <a:path w="2696072" h="2696072" extrusionOk="0">
                <a:moveTo>
                  <a:pt x="0" y="0"/>
                </a:moveTo>
                <a:lnTo>
                  <a:pt x="2696072" y="0"/>
                </a:lnTo>
                <a:lnTo>
                  <a:pt x="2696072" y="2696072"/>
                </a:lnTo>
                <a:lnTo>
                  <a:pt x="0" y="2696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9"/>
          <p:cNvSpPr/>
          <p:nvPr/>
        </p:nvSpPr>
        <p:spPr>
          <a:xfrm>
            <a:off x="12594813" y="675991"/>
            <a:ext cx="1666046" cy="1666046"/>
          </a:xfrm>
          <a:custGeom>
            <a:avLst/>
            <a:gdLst/>
            <a:ahLst/>
            <a:cxnLst/>
            <a:rect l="l" t="t" r="r" b="b"/>
            <a:pathLst>
              <a:path w="1666046" h="1666046" extrusionOk="0">
                <a:moveTo>
                  <a:pt x="0" y="0"/>
                </a:moveTo>
                <a:lnTo>
                  <a:pt x="1666045" y="0"/>
                </a:lnTo>
                <a:lnTo>
                  <a:pt x="1666045" y="1666046"/>
                </a:lnTo>
                <a:lnTo>
                  <a:pt x="0" y="1666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 rot="10800000" flipH="1">
            <a:off x="8957771" y="-719598"/>
            <a:ext cx="5463051" cy="5610322"/>
          </a:xfrm>
          <a:custGeom>
            <a:avLst/>
            <a:gdLst/>
            <a:ahLst/>
            <a:cxnLst/>
            <a:rect l="l" t="t" r="r" b="b"/>
            <a:pathLst>
              <a:path w="5463051" h="5610322" extrusionOk="0">
                <a:moveTo>
                  <a:pt x="0" y="5610322"/>
                </a:moveTo>
                <a:lnTo>
                  <a:pt x="5463051" y="5610322"/>
                </a:lnTo>
                <a:lnTo>
                  <a:pt x="5463051" y="0"/>
                </a:lnTo>
                <a:lnTo>
                  <a:pt x="0" y="0"/>
                </a:lnTo>
                <a:lnTo>
                  <a:pt x="0" y="561032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12290200" y="2287150"/>
            <a:ext cx="5997900" cy="79998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1099958" y="7929955"/>
            <a:ext cx="2940675" cy="443775"/>
          </a:xfrm>
          <a:custGeom>
            <a:avLst/>
            <a:gdLst/>
            <a:ahLst/>
            <a:cxnLst/>
            <a:rect l="l" t="t" r="r" b="b"/>
            <a:pathLst>
              <a:path w="2940675" h="443775" extrusionOk="0">
                <a:moveTo>
                  <a:pt x="0" y="0"/>
                </a:moveTo>
                <a:lnTo>
                  <a:pt x="2940675" y="0"/>
                </a:lnTo>
                <a:lnTo>
                  <a:pt x="2940675" y="443775"/>
                </a:lnTo>
                <a:lnTo>
                  <a:pt x="0" y="44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4805384" y="7929955"/>
            <a:ext cx="2940675" cy="443775"/>
          </a:xfrm>
          <a:custGeom>
            <a:avLst/>
            <a:gdLst/>
            <a:ahLst/>
            <a:cxnLst/>
            <a:rect l="l" t="t" r="r" b="b"/>
            <a:pathLst>
              <a:path w="2940675" h="443775" extrusionOk="0">
                <a:moveTo>
                  <a:pt x="0" y="0"/>
                </a:moveTo>
                <a:lnTo>
                  <a:pt x="2940675" y="0"/>
                </a:lnTo>
                <a:lnTo>
                  <a:pt x="2940675" y="443775"/>
                </a:lnTo>
                <a:lnTo>
                  <a:pt x="0" y="44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0"/>
          <p:cNvSpPr/>
          <p:nvPr/>
        </p:nvSpPr>
        <p:spPr>
          <a:xfrm>
            <a:off x="8510810" y="7929955"/>
            <a:ext cx="2940675" cy="443775"/>
          </a:xfrm>
          <a:custGeom>
            <a:avLst/>
            <a:gdLst/>
            <a:ahLst/>
            <a:cxnLst/>
            <a:rect l="l" t="t" r="r" b="b"/>
            <a:pathLst>
              <a:path w="2940675" h="443775" extrusionOk="0">
                <a:moveTo>
                  <a:pt x="0" y="0"/>
                </a:moveTo>
                <a:lnTo>
                  <a:pt x="2940675" y="0"/>
                </a:lnTo>
                <a:lnTo>
                  <a:pt x="2940675" y="443775"/>
                </a:lnTo>
                <a:lnTo>
                  <a:pt x="0" y="44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9675" y="30989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675" y="4424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39675" y="9180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206675" y="9180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635675" y="9180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1028700" y="1028700"/>
            <a:ext cx="252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151718"/>
                </a:solidFill>
                <a:latin typeface="Inter"/>
                <a:ea typeface="Inter"/>
                <a:cs typeface="Inter"/>
                <a:sym typeface="Inter"/>
              </a:rPr>
              <a:t>YEAR-END PERFORMANCE REVIEW</a:t>
            </a:r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2594813" y="1028700"/>
            <a:ext cx="4664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 u="none" strike="noStrike" cap="none">
                <a:solidFill>
                  <a:srgbClr val="151718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719627" y="889593"/>
            <a:ext cx="5097641" cy="8459123"/>
            <a:chOff x="0" y="-19050"/>
            <a:chExt cx="1342589" cy="1968106"/>
          </a:xfrm>
        </p:grpSpPr>
        <p:sp>
          <p:nvSpPr>
            <p:cNvPr id="603" name="Google Shape;603;p34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 txBox="1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34"/>
          <p:cNvGrpSpPr/>
          <p:nvPr/>
        </p:nvGrpSpPr>
        <p:grpSpPr>
          <a:xfrm>
            <a:off x="6055393" y="889594"/>
            <a:ext cx="11512980" cy="8459122"/>
            <a:chOff x="0" y="-19050"/>
            <a:chExt cx="3032225" cy="1968106"/>
          </a:xfrm>
        </p:grpSpPr>
        <p:sp>
          <p:nvSpPr>
            <p:cNvPr id="606" name="Google Shape;606;p34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 txBox="1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34"/>
          <p:cNvGrpSpPr/>
          <p:nvPr/>
        </p:nvGrpSpPr>
        <p:grpSpPr>
          <a:xfrm>
            <a:off x="1108499" y="1335857"/>
            <a:ext cx="4368067" cy="719567"/>
            <a:chOff x="0" y="-19050"/>
            <a:chExt cx="1150437" cy="189516"/>
          </a:xfrm>
        </p:grpSpPr>
        <p:sp>
          <p:nvSpPr>
            <p:cNvPr id="609" name="Google Shape;609;p34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9065239" y="1134021"/>
            <a:ext cx="6816526" cy="1035973"/>
            <a:chOff x="0" y="-19050"/>
            <a:chExt cx="1150437" cy="189516"/>
          </a:xfrm>
        </p:grpSpPr>
        <p:sp>
          <p:nvSpPr>
            <p:cNvPr id="612" name="Google Shape;612;p34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6" name="Google Shape;626;p34"/>
          <p:cNvSpPr txBox="1"/>
          <p:nvPr/>
        </p:nvSpPr>
        <p:spPr>
          <a:xfrm>
            <a:off x="1226204" y="212485"/>
            <a:ext cx="1583559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HIỆU SUẤT KINH DOANH CỦA SIÊU THỊ 2014 - 2017 </a:t>
            </a:r>
            <a:endParaRPr sz="4400" dirty="0"/>
          </a:p>
        </p:txBody>
      </p:sp>
      <p:sp>
        <p:nvSpPr>
          <p:cNvPr id="627" name="Google Shape;627;p34"/>
          <p:cNvSpPr txBox="1"/>
          <p:nvPr/>
        </p:nvSpPr>
        <p:spPr>
          <a:xfrm>
            <a:off x="1717265" y="1477277"/>
            <a:ext cx="3150536" cy="4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</p:txBody>
      </p:sp>
      <p:sp>
        <p:nvSpPr>
          <p:cNvPr id="654" name="Google Shape;654;p34"/>
          <p:cNvSpPr/>
          <p:nvPr/>
        </p:nvSpPr>
        <p:spPr>
          <a:xfrm>
            <a:off x="41587" y="9169044"/>
            <a:ext cx="1117956" cy="1117956"/>
          </a:xfrm>
          <a:custGeom>
            <a:avLst/>
            <a:gdLst/>
            <a:ahLst/>
            <a:cxnLst/>
            <a:rect l="l" t="t" r="r" b="b"/>
            <a:pathLst>
              <a:path w="1117956" h="1117956" extrusionOk="0">
                <a:moveTo>
                  <a:pt x="0" y="0"/>
                </a:moveTo>
                <a:lnTo>
                  <a:pt x="1117956" y="0"/>
                </a:lnTo>
                <a:lnTo>
                  <a:pt x="1117956" y="1117956"/>
                </a:lnTo>
                <a:lnTo>
                  <a:pt x="0" y="11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658" name="Google Shape;658;p34"/>
          <p:cNvSpPr/>
          <p:nvPr/>
        </p:nvSpPr>
        <p:spPr>
          <a:xfrm>
            <a:off x="17174802" y="0"/>
            <a:ext cx="1113198" cy="1168433"/>
          </a:xfrm>
          <a:custGeom>
            <a:avLst/>
            <a:gdLst/>
            <a:ahLst/>
            <a:cxnLst/>
            <a:rect l="l" t="t" r="r" b="b"/>
            <a:pathLst>
              <a:path w="1113198" h="1168433" extrusionOk="0">
                <a:moveTo>
                  <a:pt x="0" y="0"/>
                </a:moveTo>
                <a:lnTo>
                  <a:pt x="1113198" y="0"/>
                </a:lnTo>
                <a:lnTo>
                  <a:pt x="1113198" y="1168433"/>
                </a:lnTo>
                <a:lnTo>
                  <a:pt x="0" y="1168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7" name="Google Shape;627;p34">
            <a:extLst>
              <a:ext uri="{FF2B5EF4-FFF2-40B4-BE49-F238E27FC236}">
                <a16:creationId xmlns:a16="http://schemas.microsoft.com/office/drawing/2014/main" id="{10B3F7CA-4B1A-A832-BC35-DB9D94CFD66F}"/>
              </a:ext>
            </a:extLst>
          </p:cNvPr>
          <p:cNvSpPr txBox="1"/>
          <p:nvPr/>
        </p:nvSpPr>
        <p:spPr>
          <a:xfrm>
            <a:off x="9507588" y="1461024"/>
            <a:ext cx="6241927" cy="4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8"/>
              </a:lnSpc>
            </a:pPr>
            <a:r>
              <a:rPr lang="en-US" sz="2499" b="1" dirty="0">
                <a:solidFill>
                  <a:srgbClr val="0F1A38"/>
                </a:solidFill>
              </a:rPr>
              <a:t>DOANH THU VÀ LỢI NHUẬN THEO NĂM</a:t>
            </a:r>
            <a:endParaRPr sz="2499" b="1" dirty="0">
              <a:solidFill>
                <a:srgbClr val="0F1A38"/>
              </a:solidFill>
            </a:endParaRPr>
          </a:p>
        </p:txBody>
      </p:sp>
      <p:sp>
        <p:nvSpPr>
          <p:cNvPr id="9" name="Google Shape;318;p22">
            <a:extLst>
              <a:ext uri="{FF2B5EF4-FFF2-40B4-BE49-F238E27FC236}">
                <a16:creationId xmlns:a16="http://schemas.microsoft.com/office/drawing/2014/main" id="{3FFEDFDF-49D6-0AE5-8CB1-CCB281FEF1E6}"/>
              </a:ext>
            </a:extLst>
          </p:cNvPr>
          <p:cNvSpPr txBox="1"/>
          <p:nvPr/>
        </p:nvSpPr>
        <p:spPr>
          <a:xfrm>
            <a:off x="1541556" y="2417935"/>
            <a:ext cx="339548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$ 2,30M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Doanh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thu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đạt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4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năm</a:t>
            </a:r>
            <a:endParaRPr lang="en-US" sz="24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Google Shape;318;p22">
            <a:extLst>
              <a:ext uri="{FF2B5EF4-FFF2-40B4-BE49-F238E27FC236}">
                <a16:creationId xmlns:a16="http://schemas.microsoft.com/office/drawing/2014/main" id="{DE47CCDA-C931-0B0B-28F0-EB9F61E2C86F}"/>
              </a:ext>
            </a:extLst>
          </p:cNvPr>
          <p:cNvSpPr txBox="1"/>
          <p:nvPr/>
        </p:nvSpPr>
        <p:spPr>
          <a:xfrm>
            <a:off x="1676250" y="4291652"/>
            <a:ext cx="318439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$286,430K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Lợi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nhuân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thu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4 </a:t>
            </a:r>
            <a:r>
              <a:rPr lang="en-US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năm</a:t>
            </a:r>
            <a:endParaRPr lang="en-US" sz="24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Google Shape;318;p22">
            <a:extLst>
              <a:ext uri="{FF2B5EF4-FFF2-40B4-BE49-F238E27FC236}">
                <a16:creationId xmlns:a16="http://schemas.microsoft.com/office/drawing/2014/main" id="{EE1D22B8-A528-E26A-5310-913C7C675B76}"/>
              </a:ext>
            </a:extLst>
          </p:cNvPr>
          <p:cNvSpPr txBox="1"/>
          <p:nvPr/>
        </p:nvSpPr>
        <p:spPr>
          <a:xfrm>
            <a:off x="1700335" y="6132268"/>
            <a:ext cx="3184393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12,47%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Biên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lợi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nhuận</a:t>
            </a:r>
            <a:endParaRPr lang="en-US" sz="24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318;p22">
            <a:extLst>
              <a:ext uri="{FF2B5EF4-FFF2-40B4-BE49-F238E27FC236}">
                <a16:creationId xmlns:a16="http://schemas.microsoft.com/office/drawing/2014/main" id="{6F7E224E-70AD-8B02-87C3-E2B32CEEF479}"/>
              </a:ext>
            </a:extLst>
          </p:cNvPr>
          <p:cNvSpPr txBox="1"/>
          <p:nvPr/>
        </p:nvSpPr>
        <p:spPr>
          <a:xfrm>
            <a:off x="1676250" y="7555407"/>
            <a:ext cx="3184393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1871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Giao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dịch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thua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lỗ</a:t>
            </a:r>
            <a:endParaRPr lang="en-US" sz="24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290;p21">
            <a:extLst>
              <a:ext uri="{FF2B5EF4-FFF2-40B4-BE49-F238E27FC236}">
                <a16:creationId xmlns:a16="http://schemas.microsoft.com/office/drawing/2014/main" id="{F6D68C4D-2E24-3D67-24BC-8B21AB83B8CB}"/>
              </a:ext>
            </a:extLst>
          </p:cNvPr>
          <p:cNvSpPr txBox="1"/>
          <p:nvPr/>
        </p:nvSpPr>
        <p:spPr>
          <a:xfrm>
            <a:off x="6825498" y="6238053"/>
            <a:ext cx="997276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dirty="0"/>
              <a:t>D</a:t>
            </a:r>
            <a:r>
              <a:rPr lang="vi-VN" sz="2400" b="1" dirty="0"/>
              <a:t>oanh thu tăng đều qua các năm, đặc biệt từ 201</a:t>
            </a:r>
            <a:r>
              <a:rPr lang="en-US" sz="2400" b="1" dirty="0"/>
              <a:t>4</a:t>
            </a:r>
            <a:r>
              <a:rPr lang="vi-VN" sz="2400" b="1" dirty="0"/>
              <a:t> đến 2017</a:t>
            </a:r>
            <a:r>
              <a:rPr lang="en-US" sz="2400" b="1" dirty="0"/>
              <a:t> </a:t>
            </a:r>
            <a:r>
              <a:rPr lang="en-US" sz="2400" b="1" dirty="0" err="1"/>
              <a:t>doanh</a:t>
            </a:r>
            <a:r>
              <a:rPr lang="en-US" sz="2400" b="1" dirty="0"/>
              <a:t> </a:t>
            </a:r>
            <a:r>
              <a:rPr lang="en-US" sz="2400" b="1" dirty="0" err="1"/>
              <a:t>thu</a:t>
            </a:r>
            <a:r>
              <a:rPr lang="en-US" sz="2400" b="1" dirty="0"/>
              <a:t> </a:t>
            </a:r>
            <a:r>
              <a:rPr lang="en-US" sz="2400" b="1" dirty="0" err="1"/>
              <a:t>đã</a:t>
            </a:r>
            <a:r>
              <a:rPr lang="en-US" sz="2400" b="1" dirty="0"/>
              <a:t> </a:t>
            </a:r>
            <a:r>
              <a:rPr lang="en-US" sz="2400" b="1" dirty="0" err="1"/>
              <a:t>tăng</a:t>
            </a:r>
            <a:r>
              <a:rPr lang="en-US" sz="2400" b="1" dirty="0"/>
              <a:t> </a:t>
            </a:r>
            <a:r>
              <a:rPr lang="en-US" sz="2400" b="1" dirty="0" err="1"/>
              <a:t>mạnh</a:t>
            </a:r>
            <a:r>
              <a:rPr lang="en-US" sz="2400" b="1" dirty="0"/>
              <a:t>.</a:t>
            </a:r>
            <a:r>
              <a:rPr lang="vi-VN" sz="2400" b="1" dirty="0"/>
              <a:t> </a:t>
            </a:r>
            <a:endParaRPr lang="en-US" sz="2400" b="1" dirty="0"/>
          </a:p>
          <a:p>
            <a:pPr lvl="0">
              <a:lnSpc>
                <a:spcPct val="150000"/>
              </a:lnSpc>
            </a:pPr>
            <a:r>
              <a:rPr lang="en-US" sz="2400" b="1" dirty="0"/>
              <a:t>L</a:t>
            </a:r>
            <a:r>
              <a:rPr lang="vi-VN" sz="2400" b="1" dirty="0"/>
              <a:t>ợi nhuận tăng chậm và thấp hơn nhiều so với doanh thu, cho thấy biên lợi nhuận không cải thiện</a:t>
            </a:r>
            <a:r>
              <a:rPr lang="en-US" sz="2400" b="1" dirty="0"/>
              <a:t>, </a:t>
            </a:r>
            <a:r>
              <a:rPr lang="vi-VN" sz="2400" b="1" dirty="0"/>
              <a:t>doanh nghiệp cần xem xét lại chi phí và hiệu quả hoạt động.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2A971-C73C-F0C9-E5DA-547494DE5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04" y="2819849"/>
            <a:ext cx="11024736" cy="307753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/>
          <p:nvPr/>
        </p:nvSpPr>
        <p:spPr>
          <a:xfrm>
            <a:off x="-202799" y="-79350"/>
            <a:ext cx="18693600" cy="104457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690204" y="260173"/>
            <a:ext cx="9197800" cy="98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Từ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góc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độ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ngành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hàng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690204" y="1244930"/>
            <a:ext cx="15306261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sz="2500" dirty="0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Technology</a:t>
            </a:r>
            <a:r>
              <a:rPr lang="vi-VN" sz="25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vi-VN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dẫn đầu về doanh thu và có mức lợi nhuận tăng ổn định qua các năm, cho thấy tiềm năng mở rộng rõ rệt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r>
              <a:rPr lang="vi-VN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Nên đầu tư mạnh, mở rộng mặt hàng, đẩy mạnh bán online</a:t>
            </a:r>
            <a:endParaRPr lang="en-US" sz="25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lvl="0">
              <a:lnSpc>
                <a:spcPct val="150000"/>
              </a:lnSpc>
            </a:pPr>
            <a:r>
              <a:rPr lang="vi-VN" sz="2500" dirty="0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Office Supplies </a:t>
            </a:r>
            <a:r>
              <a:rPr lang="vi-VN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có doanh thu tốt và lợi nhuận tăng đều, là phân khúc hỗ trợ tốt về biên lợi nhuận.</a:t>
            </a:r>
            <a:endParaRPr lang="en-US" sz="25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lvl="0">
              <a:lnSpc>
                <a:spcPct val="150000"/>
              </a:lnSpc>
            </a:pPr>
            <a:r>
              <a:rPr lang="vi-VN" sz="2500" dirty="0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Furniture</a:t>
            </a:r>
            <a:r>
              <a:rPr lang="vi-VN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có doanh thu cao nhưng lợi nhuận thấp, biến động, cho thấy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cần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rà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soát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chi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phí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điều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chỉnh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tồn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kho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và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định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giá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Copiers, Phones </a:t>
            </a:r>
            <a:r>
              <a:rPr lang="en-US" sz="2500" dirty="0" err="1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và</a:t>
            </a:r>
            <a:r>
              <a:rPr lang="en-US" sz="2500" dirty="0">
                <a:solidFill>
                  <a:schemeClr val="accent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Accessories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chiếm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tỉ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trọng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lớn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lợi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nhuận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của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siêu</a:t>
            </a:r>
            <a:r>
              <a:rPr lang="en-US" sz="2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thị</a:t>
            </a:r>
            <a:endParaRPr sz="25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52" name="Google Shape;252;p19"/>
          <p:cNvSpPr/>
          <p:nvPr/>
        </p:nvSpPr>
        <p:spPr>
          <a:xfrm rot="-912623">
            <a:off x="16757789" y="97705"/>
            <a:ext cx="1556798" cy="1551137"/>
          </a:xfrm>
          <a:custGeom>
            <a:avLst/>
            <a:gdLst/>
            <a:ahLst/>
            <a:cxnLst/>
            <a:rect l="l" t="t" r="r" b="b"/>
            <a:pathLst>
              <a:path w="1556798" h="1551137" extrusionOk="0">
                <a:moveTo>
                  <a:pt x="0" y="0"/>
                </a:moveTo>
                <a:lnTo>
                  <a:pt x="1556798" y="0"/>
                </a:lnTo>
                <a:lnTo>
                  <a:pt x="1556798" y="1551136"/>
                </a:lnTo>
                <a:lnTo>
                  <a:pt x="0" y="1551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B4D1B-5AA1-C2DE-A4C4-54AD4881C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7" y="5547672"/>
            <a:ext cx="5893268" cy="415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FB45B-FCD8-10AE-33D6-7C2119CFE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516" y="5565056"/>
            <a:ext cx="6124073" cy="4150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C5C363-8EAB-A77A-C88E-8D7682CBC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7821" y="4642534"/>
            <a:ext cx="6597832" cy="507259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244">
          <a:extLst>
            <a:ext uri="{FF2B5EF4-FFF2-40B4-BE49-F238E27FC236}">
              <a16:creationId xmlns:a16="http://schemas.microsoft.com/office/drawing/2014/main" id="{A8C0B707-C283-CA24-796B-F309099E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>
            <a:extLst>
              <a:ext uri="{FF2B5EF4-FFF2-40B4-BE49-F238E27FC236}">
                <a16:creationId xmlns:a16="http://schemas.microsoft.com/office/drawing/2014/main" id="{EAA043C8-C681-FEFC-C37C-069906E62A38}"/>
              </a:ext>
            </a:extLst>
          </p:cNvPr>
          <p:cNvSpPr/>
          <p:nvPr/>
        </p:nvSpPr>
        <p:spPr>
          <a:xfrm>
            <a:off x="-106731" y="-79350"/>
            <a:ext cx="18693600" cy="104457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>
            <a:extLst>
              <a:ext uri="{FF2B5EF4-FFF2-40B4-BE49-F238E27FC236}">
                <a16:creationId xmlns:a16="http://schemas.microsoft.com/office/drawing/2014/main" id="{64724165-5A36-111C-8E13-EAD73A608BC0}"/>
              </a:ext>
            </a:extLst>
          </p:cNvPr>
          <p:cNvSpPr txBox="1"/>
          <p:nvPr/>
        </p:nvSpPr>
        <p:spPr>
          <a:xfrm>
            <a:off x="512854" y="271360"/>
            <a:ext cx="9197800" cy="98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Từ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góc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độ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khách</a:t>
            </a:r>
            <a:r>
              <a:rPr lang="en-US" sz="6399" b="1" dirty="0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99" b="1" dirty="0" err="1">
                <a:solidFill>
                  <a:schemeClr val="accent2">
                    <a:lumMod val="75000"/>
                  </a:schemeClr>
                </a:solidFill>
                <a:latin typeface="Inter Black"/>
                <a:ea typeface="Inter Black"/>
                <a:sym typeface="Inter Black"/>
              </a:rPr>
              <a:t>hàng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7" name="Google Shape;247;p19">
            <a:extLst>
              <a:ext uri="{FF2B5EF4-FFF2-40B4-BE49-F238E27FC236}">
                <a16:creationId xmlns:a16="http://schemas.microsoft.com/office/drawing/2014/main" id="{1667C538-AF8E-1CDA-4838-BD568378B920}"/>
              </a:ext>
            </a:extLst>
          </p:cNvPr>
          <p:cNvSpPr txBox="1"/>
          <p:nvPr/>
        </p:nvSpPr>
        <p:spPr>
          <a:xfrm>
            <a:off x="512854" y="1323102"/>
            <a:ext cx="1623594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Consumer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chiếm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tỷ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trọng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cao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về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50,56%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cũng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mang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lại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cao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. Tuy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nhiên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tỷ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trọng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này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đang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giảm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dần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qua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năm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2015-2017.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Corporate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giữ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vững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mức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đóng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góp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30,74%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có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tương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đối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ổn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định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đứng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thứ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hai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Home Office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có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tỷ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trọng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nhỏ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18,7%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nhưng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đang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tăng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trưởng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dần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cho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thấy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tiềm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phát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triển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dài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hạn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dù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tại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còn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đang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thấp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52" name="Google Shape;252;p19">
            <a:extLst>
              <a:ext uri="{FF2B5EF4-FFF2-40B4-BE49-F238E27FC236}">
                <a16:creationId xmlns:a16="http://schemas.microsoft.com/office/drawing/2014/main" id="{0BC907AD-C785-9502-DE84-204C4EB17A09}"/>
              </a:ext>
            </a:extLst>
          </p:cNvPr>
          <p:cNvSpPr/>
          <p:nvPr/>
        </p:nvSpPr>
        <p:spPr>
          <a:xfrm rot="-912623">
            <a:off x="16904443" y="78124"/>
            <a:ext cx="1383508" cy="1371231"/>
          </a:xfrm>
          <a:custGeom>
            <a:avLst/>
            <a:gdLst/>
            <a:ahLst/>
            <a:cxnLst/>
            <a:rect l="l" t="t" r="r" b="b"/>
            <a:pathLst>
              <a:path w="1556798" h="1551137" extrusionOk="0">
                <a:moveTo>
                  <a:pt x="0" y="0"/>
                </a:moveTo>
                <a:lnTo>
                  <a:pt x="1556798" y="0"/>
                </a:lnTo>
                <a:lnTo>
                  <a:pt x="1556798" y="1551136"/>
                </a:lnTo>
                <a:lnTo>
                  <a:pt x="0" y="1551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3ED93-6E6C-5717-048C-694A9EE2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1413"/>
            <a:ext cx="6065508" cy="451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B7332-852E-9BB5-8926-A71328A4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43" y="5506290"/>
            <a:ext cx="6559826" cy="451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85B44-22CC-59A2-AFAC-D013D2D0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4204" y="5621386"/>
            <a:ext cx="5231744" cy="42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251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601">
          <a:extLst>
            <a:ext uri="{FF2B5EF4-FFF2-40B4-BE49-F238E27FC236}">
              <a16:creationId xmlns:a16="http://schemas.microsoft.com/office/drawing/2014/main" id="{CECF1047-E1A6-AC0D-5F3D-9088BFFE0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>
            <a:extLst>
              <a:ext uri="{FF2B5EF4-FFF2-40B4-BE49-F238E27FC236}">
                <a16:creationId xmlns:a16="http://schemas.microsoft.com/office/drawing/2014/main" id="{BE336974-1944-9664-FDA7-C925BE072C2E}"/>
              </a:ext>
            </a:extLst>
          </p:cNvPr>
          <p:cNvGrpSpPr/>
          <p:nvPr/>
        </p:nvGrpSpPr>
        <p:grpSpPr>
          <a:xfrm>
            <a:off x="325182" y="1007971"/>
            <a:ext cx="7793485" cy="8895285"/>
            <a:chOff x="0" y="-19050"/>
            <a:chExt cx="1342589" cy="1968106"/>
          </a:xfrm>
        </p:grpSpPr>
        <p:sp>
          <p:nvSpPr>
            <p:cNvPr id="603" name="Google Shape;603;p34">
              <a:extLst>
                <a:ext uri="{FF2B5EF4-FFF2-40B4-BE49-F238E27FC236}">
                  <a16:creationId xmlns:a16="http://schemas.microsoft.com/office/drawing/2014/main" id="{3CB3C789-4404-EB9B-6F36-5A9A06210885}"/>
                </a:ext>
              </a:extLst>
            </p:cNvPr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>
              <a:extLst>
                <a:ext uri="{FF2B5EF4-FFF2-40B4-BE49-F238E27FC236}">
                  <a16:creationId xmlns:a16="http://schemas.microsoft.com/office/drawing/2014/main" id="{8EC0CB91-85A6-4138-7F84-9562D530DEF0}"/>
                </a:ext>
              </a:extLst>
            </p:cNvPr>
            <p:cNvSpPr txBox="1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34">
            <a:extLst>
              <a:ext uri="{FF2B5EF4-FFF2-40B4-BE49-F238E27FC236}">
                <a16:creationId xmlns:a16="http://schemas.microsoft.com/office/drawing/2014/main" id="{3F09ADE6-4963-C1CE-7D10-78756EB4C56B}"/>
              </a:ext>
            </a:extLst>
          </p:cNvPr>
          <p:cNvGrpSpPr/>
          <p:nvPr/>
        </p:nvGrpSpPr>
        <p:grpSpPr>
          <a:xfrm>
            <a:off x="8474271" y="1007971"/>
            <a:ext cx="9197799" cy="8864899"/>
            <a:chOff x="0" y="-19050"/>
            <a:chExt cx="3032225" cy="1968106"/>
          </a:xfrm>
        </p:grpSpPr>
        <p:sp>
          <p:nvSpPr>
            <p:cNvPr id="606" name="Google Shape;606;p34">
              <a:extLst>
                <a:ext uri="{FF2B5EF4-FFF2-40B4-BE49-F238E27FC236}">
                  <a16:creationId xmlns:a16="http://schemas.microsoft.com/office/drawing/2014/main" id="{F99872A5-48B1-6718-08AE-3354B2A288C1}"/>
                </a:ext>
              </a:extLst>
            </p:cNvPr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>
              <a:extLst>
                <a:ext uri="{FF2B5EF4-FFF2-40B4-BE49-F238E27FC236}">
                  <a16:creationId xmlns:a16="http://schemas.microsoft.com/office/drawing/2014/main" id="{77DC7F20-DA18-BF7A-04A2-20A226DB95DC}"/>
                </a:ext>
              </a:extLst>
            </p:cNvPr>
            <p:cNvSpPr txBox="1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34">
            <a:extLst>
              <a:ext uri="{FF2B5EF4-FFF2-40B4-BE49-F238E27FC236}">
                <a16:creationId xmlns:a16="http://schemas.microsoft.com/office/drawing/2014/main" id="{AE3D5240-8C18-63BF-B3D5-DFE9B4F4D572}"/>
              </a:ext>
            </a:extLst>
          </p:cNvPr>
          <p:cNvGrpSpPr/>
          <p:nvPr/>
        </p:nvGrpSpPr>
        <p:grpSpPr>
          <a:xfrm>
            <a:off x="1683697" y="1150582"/>
            <a:ext cx="5432059" cy="1239812"/>
            <a:chOff x="0" y="-19050"/>
            <a:chExt cx="1150437" cy="189516"/>
          </a:xfrm>
        </p:grpSpPr>
        <p:sp>
          <p:nvSpPr>
            <p:cNvPr id="612" name="Google Shape;612;p34">
              <a:extLst>
                <a:ext uri="{FF2B5EF4-FFF2-40B4-BE49-F238E27FC236}">
                  <a16:creationId xmlns:a16="http://schemas.microsoft.com/office/drawing/2014/main" id="{110383EF-DD16-1408-69B1-3C5BDFF430E7}"/>
                </a:ext>
              </a:extLst>
            </p:cNvPr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>
              <a:extLst>
                <a:ext uri="{FF2B5EF4-FFF2-40B4-BE49-F238E27FC236}">
                  <a16:creationId xmlns:a16="http://schemas.microsoft.com/office/drawing/2014/main" id="{40229A99-F612-9035-65DF-4E29F2748D7E}"/>
                </a:ext>
              </a:extLst>
            </p:cNvPr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34">
            <a:extLst>
              <a:ext uri="{FF2B5EF4-FFF2-40B4-BE49-F238E27FC236}">
                <a16:creationId xmlns:a16="http://schemas.microsoft.com/office/drawing/2014/main" id="{8DE60D2D-AF28-74D7-2978-0AA2C71B5B04}"/>
              </a:ext>
            </a:extLst>
          </p:cNvPr>
          <p:cNvSpPr/>
          <p:nvPr/>
        </p:nvSpPr>
        <p:spPr>
          <a:xfrm>
            <a:off x="0" y="9279028"/>
            <a:ext cx="1019331" cy="1007971"/>
          </a:xfrm>
          <a:custGeom>
            <a:avLst/>
            <a:gdLst/>
            <a:ahLst/>
            <a:cxnLst/>
            <a:rect l="l" t="t" r="r" b="b"/>
            <a:pathLst>
              <a:path w="1117956" h="1117956" extrusionOk="0">
                <a:moveTo>
                  <a:pt x="0" y="0"/>
                </a:moveTo>
                <a:lnTo>
                  <a:pt x="1117956" y="0"/>
                </a:lnTo>
                <a:lnTo>
                  <a:pt x="1117956" y="1117956"/>
                </a:lnTo>
                <a:lnTo>
                  <a:pt x="0" y="11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658" name="Google Shape;658;p34">
            <a:extLst>
              <a:ext uri="{FF2B5EF4-FFF2-40B4-BE49-F238E27FC236}">
                <a16:creationId xmlns:a16="http://schemas.microsoft.com/office/drawing/2014/main" id="{CB385E78-12DF-4E89-8CD5-082791509F7C}"/>
              </a:ext>
            </a:extLst>
          </p:cNvPr>
          <p:cNvSpPr/>
          <p:nvPr/>
        </p:nvSpPr>
        <p:spPr>
          <a:xfrm>
            <a:off x="17174802" y="0"/>
            <a:ext cx="1113198" cy="1168433"/>
          </a:xfrm>
          <a:custGeom>
            <a:avLst/>
            <a:gdLst/>
            <a:ahLst/>
            <a:cxnLst/>
            <a:rect l="l" t="t" r="r" b="b"/>
            <a:pathLst>
              <a:path w="1113198" h="1168433" extrusionOk="0">
                <a:moveTo>
                  <a:pt x="0" y="0"/>
                </a:moveTo>
                <a:lnTo>
                  <a:pt x="1113198" y="0"/>
                </a:lnTo>
                <a:lnTo>
                  <a:pt x="1113198" y="1168433"/>
                </a:lnTo>
                <a:lnTo>
                  <a:pt x="0" y="1168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7" name="Google Shape;627;p34">
            <a:extLst>
              <a:ext uri="{FF2B5EF4-FFF2-40B4-BE49-F238E27FC236}">
                <a16:creationId xmlns:a16="http://schemas.microsoft.com/office/drawing/2014/main" id="{ECCD25B9-44E3-755C-0B5D-5FDB451455F6}"/>
              </a:ext>
            </a:extLst>
          </p:cNvPr>
          <p:cNvSpPr txBox="1"/>
          <p:nvPr/>
        </p:nvSpPr>
        <p:spPr>
          <a:xfrm>
            <a:off x="1536438" y="1337151"/>
            <a:ext cx="5726578" cy="93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8"/>
              </a:lnSpc>
            </a:pPr>
            <a:r>
              <a:rPr lang="en-US" sz="2499" b="1" dirty="0">
                <a:solidFill>
                  <a:srgbClr val="0F1A38"/>
                </a:solidFill>
              </a:rPr>
              <a:t>DOANH THU VÀ LỢI NHUẬN THEO TỪNG KHU VỰC</a:t>
            </a:r>
            <a:endParaRPr sz="2499" b="1" dirty="0">
              <a:solidFill>
                <a:srgbClr val="0F1A38"/>
              </a:solidFill>
            </a:endParaRPr>
          </a:p>
        </p:txBody>
      </p:sp>
      <p:sp>
        <p:nvSpPr>
          <p:cNvPr id="2" name="Google Shape;246;p19">
            <a:extLst>
              <a:ext uri="{FF2B5EF4-FFF2-40B4-BE49-F238E27FC236}">
                <a16:creationId xmlns:a16="http://schemas.microsoft.com/office/drawing/2014/main" id="{72C391DB-FBB7-2DE5-7A7F-99A7DCED856D}"/>
              </a:ext>
            </a:extLst>
          </p:cNvPr>
          <p:cNvSpPr txBox="1"/>
          <p:nvPr/>
        </p:nvSpPr>
        <p:spPr>
          <a:xfrm>
            <a:off x="877666" y="53600"/>
            <a:ext cx="1014732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 dirty="0" err="1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Tổng</a:t>
            </a:r>
            <a:r>
              <a:rPr lang="en-US" sz="6300" b="1" dirty="0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00" b="1" dirty="0" err="1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quan</a:t>
            </a:r>
            <a:r>
              <a:rPr lang="en-US" sz="6300" b="1" dirty="0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00" b="1" dirty="0" err="1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từng</a:t>
            </a:r>
            <a:r>
              <a:rPr lang="en-US" sz="6300" b="1" dirty="0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00" b="1" dirty="0" err="1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khu</a:t>
            </a:r>
            <a:r>
              <a:rPr lang="en-US" sz="6300" b="1" dirty="0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 </a:t>
            </a:r>
            <a:r>
              <a:rPr lang="en-US" sz="6300" b="1" dirty="0" err="1">
                <a:solidFill>
                  <a:srgbClr val="FFC000"/>
                </a:solidFill>
                <a:latin typeface="Inter Black"/>
                <a:ea typeface="Inter Black"/>
                <a:sym typeface="Inter Black"/>
              </a:rPr>
              <a:t>vực</a:t>
            </a:r>
            <a:endParaRPr lang="en-US" sz="63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58ED-BD84-05EB-34B3-4AACC6ED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27" y="2431222"/>
            <a:ext cx="6573296" cy="360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975C2-846E-3354-314F-0358F43D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283" y="6033657"/>
            <a:ext cx="4887007" cy="3724795"/>
          </a:xfrm>
          <a:prstGeom prst="rect">
            <a:avLst/>
          </a:prstGeom>
        </p:spPr>
      </p:pic>
      <p:sp>
        <p:nvSpPr>
          <p:cNvPr id="17" name="Google Shape;247;p19">
            <a:extLst>
              <a:ext uri="{FF2B5EF4-FFF2-40B4-BE49-F238E27FC236}">
                <a16:creationId xmlns:a16="http://schemas.microsoft.com/office/drawing/2014/main" id="{AC52EF0A-BC73-236A-62B0-563DA7B5F8BD}"/>
              </a:ext>
            </a:extLst>
          </p:cNvPr>
          <p:cNvSpPr txBox="1"/>
          <p:nvPr/>
        </p:nvSpPr>
        <p:spPr>
          <a:xfrm>
            <a:off x="8772995" y="1605749"/>
            <a:ext cx="8735516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West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vùng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dẫn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đầu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cả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về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tổng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30,95%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biên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cao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14,94%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vùng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hoạt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hiệu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quả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East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có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tốt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27,93%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biên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ổn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định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13,48%,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vùng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tiềm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tiếp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tục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phát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triển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South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đạt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24,72%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nhưng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biên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thấp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11,93%,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tối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ưu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chi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phí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vận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hành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hoặc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định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lại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giá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cả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Central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có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doanh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thấp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16,41%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biên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nhuận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thấp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nhất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7,92%,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xem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xét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chiến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lược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phân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phối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tại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khu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vực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này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Google Shape;247;p19">
            <a:extLst>
              <a:ext uri="{FF2B5EF4-FFF2-40B4-BE49-F238E27FC236}">
                <a16:creationId xmlns:a16="http://schemas.microsoft.com/office/drawing/2014/main" id="{FA26D4D7-EF36-1E10-06C9-CE834CBB3CAE}"/>
              </a:ext>
            </a:extLst>
          </p:cNvPr>
          <p:cNvSpPr txBox="1"/>
          <p:nvPr/>
        </p:nvSpPr>
        <p:spPr>
          <a:xfrm>
            <a:off x="8772995" y="5947059"/>
            <a:ext cx="8503278" cy="36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Đề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xuất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theo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khu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vực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năm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2018: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Tăng đầu tư vùng West &amp; East: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đa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dạng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sản phẩm </a:t>
            </a:r>
            <a:endParaRPr lang="en-US" alt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Tối ưu chi phí tại South: đánh giá lại chi phí, tập trung vào nhóm sản phẩm có lợi nhuận cao hơn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Thay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đổi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chiến lược vùng Central: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áp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chiến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dịch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marketing</a:t>
            </a: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, xem xét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chính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tx1"/>
                </a:solidFill>
                <a:latin typeface="Arial" panose="020B0604020202020204" pitchFamily="34" charset="0"/>
              </a:rPr>
              <a:t>sách</a:t>
            </a:r>
            <a:r>
              <a:rPr lang="vi-VN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 vận hành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63812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601">
          <a:extLst>
            <a:ext uri="{FF2B5EF4-FFF2-40B4-BE49-F238E27FC236}">
              <a16:creationId xmlns:a16="http://schemas.microsoft.com/office/drawing/2014/main" id="{1EE0C6BF-FE73-906F-E7FA-626B8BD9D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>
            <a:extLst>
              <a:ext uri="{FF2B5EF4-FFF2-40B4-BE49-F238E27FC236}">
                <a16:creationId xmlns:a16="http://schemas.microsoft.com/office/drawing/2014/main" id="{9A89A856-167C-090F-A91B-999407E53F7B}"/>
              </a:ext>
            </a:extLst>
          </p:cNvPr>
          <p:cNvSpPr/>
          <p:nvPr/>
        </p:nvSpPr>
        <p:spPr>
          <a:xfrm>
            <a:off x="254834" y="224852"/>
            <a:ext cx="17763344" cy="9678404"/>
          </a:xfrm>
          <a:custGeom>
            <a:avLst/>
            <a:gdLst/>
            <a:ahLst/>
            <a:cxnLst/>
            <a:rect l="l" t="t" r="r" b="b"/>
            <a:pathLst>
              <a:path w="1342589" h="1949056" extrusionOk="0">
                <a:moveTo>
                  <a:pt x="36449" y="0"/>
                </a:moveTo>
                <a:lnTo>
                  <a:pt x="1306139" y="0"/>
                </a:lnTo>
                <a:cubicBezTo>
                  <a:pt x="1315806" y="0"/>
                  <a:pt x="1325077" y="3840"/>
                  <a:pt x="1331913" y="10676"/>
                </a:cubicBezTo>
                <a:cubicBezTo>
                  <a:pt x="1338748" y="17511"/>
                  <a:pt x="1342589" y="26782"/>
                  <a:pt x="1342589" y="36449"/>
                </a:cubicBezTo>
                <a:lnTo>
                  <a:pt x="1342589" y="1912607"/>
                </a:lnTo>
                <a:cubicBezTo>
                  <a:pt x="1342589" y="1932737"/>
                  <a:pt x="1326270" y="1949056"/>
                  <a:pt x="1306139" y="1949056"/>
                </a:cubicBezTo>
                <a:lnTo>
                  <a:pt x="36449" y="1949056"/>
                </a:lnTo>
                <a:cubicBezTo>
                  <a:pt x="16319" y="1949056"/>
                  <a:pt x="0" y="1932737"/>
                  <a:pt x="0" y="1912607"/>
                </a:cubicBezTo>
                <a:lnTo>
                  <a:pt x="0" y="36449"/>
                </a:lnTo>
                <a:cubicBezTo>
                  <a:pt x="0" y="16319"/>
                  <a:pt x="16319" y="0"/>
                  <a:pt x="364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endParaRPr dirty="0"/>
          </a:p>
        </p:txBody>
      </p:sp>
      <p:sp>
        <p:nvSpPr>
          <p:cNvPr id="654" name="Google Shape;654;p34">
            <a:extLst>
              <a:ext uri="{FF2B5EF4-FFF2-40B4-BE49-F238E27FC236}">
                <a16:creationId xmlns:a16="http://schemas.microsoft.com/office/drawing/2014/main" id="{00C9B4E6-8E47-B83E-AEC6-DD7AA41933DA}"/>
              </a:ext>
            </a:extLst>
          </p:cNvPr>
          <p:cNvSpPr/>
          <p:nvPr/>
        </p:nvSpPr>
        <p:spPr>
          <a:xfrm>
            <a:off x="0" y="9279028"/>
            <a:ext cx="1019331" cy="1007971"/>
          </a:xfrm>
          <a:custGeom>
            <a:avLst/>
            <a:gdLst/>
            <a:ahLst/>
            <a:cxnLst/>
            <a:rect l="l" t="t" r="r" b="b"/>
            <a:pathLst>
              <a:path w="1117956" h="1117956" extrusionOk="0">
                <a:moveTo>
                  <a:pt x="0" y="0"/>
                </a:moveTo>
                <a:lnTo>
                  <a:pt x="1117956" y="0"/>
                </a:lnTo>
                <a:lnTo>
                  <a:pt x="1117956" y="1117956"/>
                </a:lnTo>
                <a:lnTo>
                  <a:pt x="0" y="11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658" name="Google Shape;658;p34">
            <a:extLst>
              <a:ext uri="{FF2B5EF4-FFF2-40B4-BE49-F238E27FC236}">
                <a16:creationId xmlns:a16="http://schemas.microsoft.com/office/drawing/2014/main" id="{CA10AEFD-2479-7F76-07A4-C86E45C7B203}"/>
              </a:ext>
            </a:extLst>
          </p:cNvPr>
          <p:cNvSpPr/>
          <p:nvPr/>
        </p:nvSpPr>
        <p:spPr>
          <a:xfrm>
            <a:off x="17174802" y="0"/>
            <a:ext cx="1113198" cy="1168433"/>
          </a:xfrm>
          <a:custGeom>
            <a:avLst/>
            <a:gdLst/>
            <a:ahLst/>
            <a:cxnLst/>
            <a:rect l="l" t="t" r="r" b="b"/>
            <a:pathLst>
              <a:path w="1113198" h="1168433" extrusionOk="0">
                <a:moveTo>
                  <a:pt x="0" y="0"/>
                </a:moveTo>
                <a:lnTo>
                  <a:pt x="1113198" y="0"/>
                </a:lnTo>
                <a:lnTo>
                  <a:pt x="1113198" y="1168433"/>
                </a:lnTo>
                <a:lnTo>
                  <a:pt x="0" y="1168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7" name="Google Shape;627;p34">
            <a:extLst>
              <a:ext uri="{FF2B5EF4-FFF2-40B4-BE49-F238E27FC236}">
                <a16:creationId xmlns:a16="http://schemas.microsoft.com/office/drawing/2014/main" id="{831A8425-ECE8-8987-1F0F-92D640F1AA2F}"/>
              </a:ext>
            </a:extLst>
          </p:cNvPr>
          <p:cNvSpPr txBox="1"/>
          <p:nvPr/>
        </p:nvSpPr>
        <p:spPr>
          <a:xfrm>
            <a:off x="6781990" y="283813"/>
            <a:ext cx="4160830" cy="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8"/>
              </a:lnSpc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TECHNOLOGY</a:t>
            </a:r>
            <a:endParaRPr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DF0D01-CA6F-1B11-0FA6-33D4F2BA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5" y="1086647"/>
            <a:ext cx="12027589" cy="8614580"/>
          </a:xfrm>
          <a:prstGeom prst="rect">
            <a:avLst/>
          </a:prstGeom>
        </p:spPr>
      </p:pic>
      <p:sp>
        <p:nvSpPr>
          <p:cNvPr id="23" name="Google Shape;247;p19">
            <a:extLst>
              <a:ext uri="{FF2B5EF4-FFF2-40B4-BE49-F238E27FC236}">
                <a16:creationId xmlns:a16="http://schemas.microsoft.com/office/drawing/2014/main" id="{D99CBB13-133D-E93E-DE96-1EA75CE744F7}"/>
              </a:ext>
            </a:extLst>
          </p:cNvPr>
          <p:cNvSpPr txBox="1"/>
          <p:nvPr/>
        </p:nvSpPr>
        <p:spPr>
          <a:xfrm>
            <a:off x="12807076" y="1819513"/>
            <a:ext cx="4971259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Central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có biên lợi nhuận cao nhất 28,78% dù không dẫn đầu doanh thu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nhưng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nên ưu tiên mở rộng.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East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có doanh thu cao nhất, biên lợi nhuận ổn định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vi-VN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South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có cả doanh thu và lợi nhuận thấp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khu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vực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được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cải thiện chiến lược vận hành.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Consumer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là phân khúc chủ lực ở nhiều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khu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vực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vì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vậy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nên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tập trung tiếp thị và chăm sóc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vi-VN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74008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601">
          <a:extLst>
            <a:ext uri="{FF2B5EF4-FFF2-40B4-BE49-F238E27FC236}">
              <a16:creationId xmlns:a16="http://schemas.microsoft.com/office/drawing/2014/main" id="{1E072423-641E-F468-0484-F78A0CB7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>
            <a:extLst>
              <a:ext uri="{FF2B5EF4-FFF2-40B4-BE49-F238E27FC236}">
                <a16:creationId xmlns:a16="http://schemas.microsoft.com/office/drawing/2014/main" id="{AF272DFD-F06D-8911-6C88-1631CB8982B9}"/>
              </a:ext>
            </a:extLst>
          </p:cNvPr>
          <p:cNvSpPr/>
          <p:nvPr/>
        </p:nvSpPr>
        <p:spPr>
          <a:xfrm>
            <a:off x="254834" y="224852"/>
            <a:ext cx="17763344" cy="9678404"/>
          </a:xfrm>
          <a:custGeom>
            <a:avLst/>
            <a:gdLst/>
            <a:ahLst/>
            <a:cxnLst/>
            <a:rect l="l" t="t" r="r" b="b"/>
            <a:pathLst>
              <a:path w="1342589" h="1949056" extrusionOk="0">
                <a:moveTo>
                  <a:pt x="36449" y="0"/>
                </a:moveTo>
                <a:lnTo>
                  <a:pt x="1306139" y="0"/>
                </a:lnTo>
                <a:cubicBezTo>
                  <a:pt x="1315806" y="0"/>
                  <a:pt x="1325077" y="3840"/>
                  <a:pt x="1331913" y="10676"/>
                </a:cubicBezTo>
                <a:cubicBezTo>
                  <a:pt x="1338748" y="17511"/>
                  <a:pt x="1342589" y="26782"/>
                  <a:pt x="1342589" y="36449"/>
                </a:cubicBezTo>
                <a:lnTo>
                  <a:pt x="1342589" y="1912607"/>
                </a:lnTo>
                <a:cubicBezTo>
                  <a:pt x="1342589" y="1932737"/>
                  <a:pt x="1326270" y="1949056"/>
                  <a:pt x="1306139" y="1949056"/>
                </a:cubicBezTo>
                <a:lnTo>
                  <a:pt x="36449" y="1949056"/>
                </a:lnTo>
                <a:cubicBezTo>
                  <a:pt x="16319" y="1949056"/>
                  <a:pt x="0" y="1932737"/>
                  <a:pt x="0" y="1912607"/>
                </a:cubicBezTo>
                <a:lnTo>
                  <a:pt x="0" y="36449"/>
                </a:lnTo>
                <a:cubicBezTo>
                  <a:pt x="0" y="16319"/>
                  <a:pt x="16319" y="0"/>
                  <a:pt x="364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34">
            <a:extLst>
              <a:ext uri="{FF2B5EF4-FFF2-40B4-BE49-F238E27FC236}">
                <a16:creationId xmlns:a16="http://schemas.microsoft.com/office/drawing/2014/main" id="{0BAB8D88-8613-6B8C-22AD-6351F9990BF8}"/>
              </a:ext>
            </a:extLst>
          </p:cNvPr>
          <p:cNvSpPr/>
          <p:nvPr/>
        </p:nvSpPr>
        <p:spPr>
          <a:xfrm>
            <a:off x="0" y="9279028"/>
            <a:ext cx="1019331" cy="1007971"/>
          </a:xfrm>
          <a:custGeom>
            <a:avLst/>
            <a:gdLst/>
            <a:ahLst/>
            <a:cxnLst/>
            <a:rect l="l" t="t" r="r" b="b"/>
            <a:pathLst>
              <a:path w="1117956" h="1117956" extrusionOk="0">
                <a:moveTo>
                  <a:pt x="0" y="0"/>
                </a:moveTo>
                <a:lnTo>
                  <a:pt x="1117956" y="0"/>
                </a:lnTo>
                <a:lnTo>
                  <a:pt x="1117956" y="1117956"/>
                </a:lnTo>
                <a:lnTo>
                  <a:pt x="0" y="11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658" name="Google Shape;658;p34">
            <a:extLst>
              <a:ext uri="{FF2B5EF4-FFF2-40B4-BE49-F238E27FC236}">
                <a16:creationId xmlns:a16="http://schemas.microsoft.com/office/drawing/2014/main" id="{287D5ED8-CD27-0F82-07FC-33B21DB8F6CF}"/>
              </a:ext>
            </a:extLst>
          </p:cNvPr>
          <p:cNvSpPr/>
          <p:nvPr/>
        </p:nvSpPr>
        <p:spPr>
          <a:xfrm>
            <a:off x="17174802" y="0"/>
            <a:ext cx="1113198" cy="1168433"/>
          </a:xfrm>
          <a:custGeom>
            <a:avLst/>
            <a:gdLst/>
            <a:ahLst/>
            <a:cxnLst/>
            <a:rect l="l" t="t" r="r" b="b"/>
            <a:pathLst>
              <a:path w="1113198" h="1168433" extrusionOk="0">
                <a:moveTo>
                  <a:pt x="0" y="0"/>
                </a:moveTo>
                <a:lnTo>
                  <a:pt x="1113198" y="0"/>
                </a:lnTo>
                <a:lnTo>
                  <a:pt x="1113198" y="1168433"/>
                </a:lnTo>
                <a:lnTo>
                  <a:pt x="0" y="1168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7" name="Google Shape;627;p34">
            <a:extLst>
              <a:ext uri="{FF2B5EF4-FFF2-40B4-BE49-F238E27FC236}">
                <a16:creationId xmlns:a16="http://schemas.microsoft.com/office/drawing/2014/main" id="{F6A94ABC-F011-8D19-20DA-2F5ADF963566}"/>
              </a:ext>
            </a:extLst>
          </p:cNvPr>
          <p:cNvSpPr txBox="1"/>
          <p:nvPr/>
        </p:nvSpPr>
        <p:spPr>
          <a:xfrm>
            <a:off x="6781990" y="283813"/>
            <a:ext cx="4160830" cy="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8"/>
              </a:lnSpc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Office Supplies</a:t>
            </a:r>
            <a:endParaRPr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Google Shape;247;p19">
            <a:extLst>
              <a:ext uri="{FF2B5EF4-FFF2-40B4-BE49-F238E27FC236}">
                <a16:creationId xmlns:a16="http://schemas.microsoft.com/office/drawing/2014/main" id="{FD57FD5E-B569-99FB-B3C9-B207D6F4A52C}"/>
              </a:ext>
            </a:extLst>
          </p:cNvPr>
          <p:cNvSpPr txBox="1"/>
          <p:nvPr/>
        </p:nvSpPr>
        <p:spPr>
          <a:xfrm>
            <a:off x="12739624" y="1657860"/>
            <a:ext cx="522609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West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là vùng có biên lợi nhuận cao nhất 36,65% và doanh thu lớn, là khu vực hiệu quả nhất.</a:t>
            </a: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East và South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có doanh thu ổn định, biên lợi nhuận ở mức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ổn</a:t>
            </a: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Central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có biên lợi nhuận thấp nhất 8,18% dù doanh thu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lớn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,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cần xem xét lại chi phí và chiến lược. </a:t>
            </a: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Consumer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là phân khúc chiếm ưu thế tại hầu hết các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khu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vực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nên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quan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tâm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và chăm sóc khách hàng cá nhân.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5B69A-D28A-A1F3-737D-61B32FBC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08" y="1093749"/>
            <a:ext cx="12095042" cy="86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5146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1150FBC6-B62F-AB13-C98B-8AC2B77B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>
            <a:extLst>
              <a:ext uri="{FF2B5EF4-FFF2-40B4-BE49-F238E27FC236}">
                <a16:creationId xmlns:a16="http://schemas.microsoft.com/office/drawing/2014/main" id="{B44FEE29-10E7-8BEE-7A86-B6264C8F476E}"/>
              </a:ext>
            </a:extLst>
          </p:cNvPr>
          <p:cNvSpPr/>
          <p:nvPr/>
        </p:nvSpPr>
        <p:spPr>
          <a:xfrm>
            <a:off x="254834" y="224852"/>
            <a:ext cx="17763344" cy="9678404"/>
          </a:xfrm>
          <a:custGeom>
            <a:avLst/>
            <a:gdLst/>
            <a:ahLst/>
            <a:cxnLst/>
            <a:rect l="l" t="t" r="r" b="b"/>
            <a:pathLst>
              <a:path w="1342589" h="1949056" extrusionOk="0">
                <a:moveTo>
                  <a:pt x="36449" y="0"/>
                </a:moveTo>
                <a:lnTo>
                  <a:pt x="1306139" y="0"/>
                </a:lnTo>
                <a:cubicBezTo>
                  <a:pt x="1315806" y="0"/>
                  <a:pt x="1325077" y="3840"/>
                  <a:pt x="1331913" y="10676"/>
                </a:cubicBezTo>
                <a:cubicBezTo>
                  <a:pt x="1338748" y="17511"/>
                  <a:pt x="1342589" y="26782"/>
                  <a:pt x="1342589" y="36449"/>
                </a:cubicBezTo>
                <a:lnTo>
                  <a:pt x="1342589" y="1912607"/>
                </a:lnTo>
                <a:cubicBezTo>
                  <a:pt x="1342589" y="1932737"/>
                  <a:pt x="1326270" y="1949056"/>
                  <a:pt x="1306139" y="1949056"/>
                </a:cubicBezTo>
                <a:lnTo>
                  <a:pt x="36449" y="1949056"/>
                </a:lnTo>
                <a:cubicBezTo>
                  <a:pt x="16319" y="1949056"/>
                  <a:pt x="0" y="1932737"/>
                  <a:pt x="0" y="1912607"/>
                </a:cubicBezTo>
                <a:lnTo>
                  <a:pt x="0" y="36449"/>
                </a:lnTo>
                <a:cubicBezTo>
                  <a:pt x="0" y="16319"/>
                  <a:pt x="16319" y="0"/>
                  <a:pt x="364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34">
            <a:extLst>
              <a:ext uri="{FF2B5EF4-FFF2-40B4-BE49-F238E27FC236}">
                <a16:creationId xmlns:a16="http://schemas.microsoft.com/office/drawing/2014/main" id="{85CB1B21-D10F-5542-0344-48D07A9D8CA5}"/>
              </a:ext>
            </a:extLst>
          </p:cNvPr>
          <p:cNvSpPr/>
          <p:nvPr/>
        </p:nvSpPr>
        <p:spPr>
          <a:xfrm>
            <a:off x="17174802" y="0"/>
            <a:ext cx="1113198" cy="1168433"/>
          </a:xfrm>
          <a:custGeom>
            <a:avLst/>
            <a:gdLst/>
            <a:ahLst/>
            <a:cxnLst/>
            <a:rect l="l" t="t" r="r" b="b"/>
            <a:pathLst>
              <a:path w="1113198" h="1168433" extrusionOk="0">
                <a:moveTo>
                  <a:pt x="0" y="0"/>
                </a:moveTo>
                <a:lnTo>
                  <a:pt x="1113198" y="0"/>
                </a:lnTo>
                <a:lnTo>
                  <a:pt x="1113198" y="1168433"/>
                </a:lnTo>
                <a:lnTo>
                  <a:pt x="0" y="1168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7" name="Google Shape;627;p34">
            <a:extLst>
              <a:ext uri="{FF2B5EF4-FFF2-40B4-BE49-F238E27FC236}">
                <a16:creationId xmlns:a16="http://schemas.microsoft.com/office/drawing/2014/main" id="{CE7BEA45-E5AA-3069-D49B-A86173FFA362}"/>
              </a:ext>
            </a:extLst>
          </p:cNvPr>
          <p:cNvSpPr txBox="1"/>
          <p:nvPr/>
        </p:nvSpPr>
        <p:spPr>
          <a:xfrm>
            <a:off x="6841951" y="155263"/>
            <a:ext cx="4160830" cy="8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8"/>
              </a:lnSpc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Furniture</a:t>
            </a:r>
            <a:endParaRPr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Google Shape;247;p19">
            <a:extLst>
              <a:ext uri="{FF2B5EF4-FFF2-40B4-BE49-F238E27FC236}">
                <a16:creationId xmlns:a16="http://schemas.microsoft.com/office/drawing/2014/main" id="{4E5F9EE4-F20F-8B94-2763-E4C0039FC305}"/>
              </a:ext>
            </a:extLst>
          </p:cNvPr>
          <p:cNvSpPr txBox="1"/>
          <p:nvPr/>
        </p:nvSpPr>
        <p:spPr>
          <a:xfrm>
            <a:off x="12859543" y="1479177"/>
            <a:ext cx="5226090" cy="83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South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có biên lợi nhuận cao nhất 48,96%, dù tổng doanh thu không lớn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là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vùng tiềm năng cần khai thác thêm.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West và East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dẫn đầu về doanh thu, nhưng biên lợi nhuận ở mức trung bình West: 38,63%, East: 12,4% nên tối ưu chi phí để tăng hiệu quả.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Central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có doanh thu khá cao nhưng biên lợi nhuận thấp nhất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1,46%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cần rà soát lại mô hình kinh doanh và chi phí hoạt động.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Consumer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vẫn chiếm ưu thế tại hầu hết các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nơi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nên</a:t>
            </a:r>
            <a:r>
              <a:rPr lang="vi-V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tiếp tục ưu tiên chăm sóc nhóm khách hàng này.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F7AA9-E23D-2085-FDE4-329F0A59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34" y="1206175"/>
            <a:ext cx="12402343" cy="88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326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A4B4C"/>
            </a:gs>
            <a:gs pos="50000">
              <a:srgbClr val="151718"/>
            </a:gs>
            <a:gs pos="100000">
              <a:srgbClr val="151718"/>
            </a:gs>
          </a:gsLst>
          <a:lin ang="54000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3"/>
          <p:cNvGrpSpPr/>
          <p:nvPr/>
        </p:nvGrpSpPr>
        <p:grpSpPr>
          <a:xfrm>
            <a:off x="934959" y="310955"/>
            <a:ext cx="16453631" cy="1722355"/>
            <a:chOff x="0" y="-38100"/>
            <a:chExt cx="1448166" cy="372869"/>
          </a:xfrm>
        </p:grpSpPr>
        <p:sp>
          <p:nvSpPr>
            <p:cNvPr id="335" name="Google Shape;335;p23"/>
            <p:cNvSpPr/>
            <p:nvPr/>
          </p:nvSpPr>
          <p:spPr>
            <a:xfrm>
              <a:off x="0" y="0"/>
              <a:ext cx="1448166" cy="334769"/>
            </a:xfrm>
            <a:custGeom>
              <a:avLst/>
              <a:gdLst/>
              <a:ahLst/>
              <a:cxnLst/>
              <a:rect l="l" t="t" r="r" b="b"/>
              <a:pathLst>
                <a:path w="1448166" h="334769" extrusionOk="0">
                  <a:moveTo>
                    <a:pt x="42873" y="0"/>
                  </a:moveTo>
                  <a:lnTo>
                    <a:pt x="1405293" y="0"/>
                  </a:lnTo>
                  <a:cubicBezTo>
                    <a:pt x="1416664" y="0"/>
                    <a:pt x="1427569" y="4517"/>
                    <a:pt x="1435609" y="12557"/>
                  </a:cubicBezTo>
                  <a:cubicBezTo>
                    <a:pt x="1443649" y="20597"/>
                    <a:pt x="1448166" y="31502"/>
                    <a:pt x="1448166" y="42873"/>
                  </a:cubicBezTo>
                  <a:lnTo>
                    <a:pt x="1448166" y="291897"/>
                  </a:lnTo>
                  <a:cubicBezTo>
                    <a:pt x="1448166" y="303267"/>
                    <a:pt x="1443649" y="314172"/>
                    <a:pt x="1435609" y="322212"/>
                  </a:cubicBezTo>
                  <a:cubicBezTo>
                    <a:pt x="1427569" y="330252"/>
                    <a:pt x="1416664" y="334769"/>
                    <a:pt x="1405293" y="334769"/>
                  </a:cubicBezTo>
                  <a:lnTo>
                    <a:pt x="42873" y="334769"/>
                  </a:lnTo>
                  <a:cubicBezTo>
                    <a:pt x="31502" y="334769"/>
                    <a:pt x="20597" y="330252"/>
                    <a:pt x="12557" y="322212"/>
                  </a:cubicBezTo>
                  <a:cubicBezTo>
                    <a:pt x="4517" y="314172"/>
                    <a:pt x="0" y="303267"/>
                    <a:pt x="0" y="291897"/>
                  </a:cubicBezTo>
                  <a:lnTo>
                    <a:pt x="0" y="42873"/>
                  </a:lnTo>
                  <a:cubicBezTo>
                    <a:pt x="0" y="31502"/>
                    <a:pt x="4517" y="20597"/>
                    <a:pt x="12557" y="12557"/>
                  </a:cubicBezTo>
                  <a:cubicBezTo>
                    <a:pt x="20597" y="4517"/>
                    <a:pt x="31502" y="0"/>
                    <a:pt x="42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0" y="-38100"/>
              <a:ext cx="1448166" cy="372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23"/>
          <p:cNvSpPr txBox="1"/>
          <p:nvPr/>
        </p:nvSpPr>
        <p:spPr>
          <a:xfrm>
            <a:off x="2046835" y="2753274"/>
            <a:ext cx="1489205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Tập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trung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đẩy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mạnh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sản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phẩm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về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Technology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phát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triển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ngành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hàng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có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cơ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hội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tăng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trưởng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cao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đặc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biệt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nhóm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Office Supplies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cần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kiểm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tra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vì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dù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mang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lạI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lợi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nhuận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lớn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nhưng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doanh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thu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chưa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tối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ưu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theo.</a:t>
            </a:r>
            <a:endParaRPr lang="en-US" sz="2800" dirty="0">
              <a:solidFill>
                <a:schemeClr val="bg1"/>
              </a:solidFill>
              <a:latin typeface="Inter"/>
              <a:ea typeface="Inter"/>
              <a:sym typeface="Inter"/>
            </a:endParaRP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Phát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triển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tối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ưu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hoá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chi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phí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vận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hành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phối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nhóm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ngành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Furniture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cải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thiện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suất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Tăng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cường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áp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chiến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dịch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marketing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tại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khu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vực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có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suất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thấp</a:t>
            </a:r>
            <a:r>
              <a:rPr lang="en-US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, </a:t>
            </a:r>
            <a:r>
              <a:rPr lang="vi-VN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phân tích hành vi </a:t>
            </a:r>
            <a:r>
              <a:rPr lang="en-US" sz="2800" dirty="0" err="1">
                <a:solidFill>
                  <a:schemeClr val="bg1"/>
                </a:solidFill>
                <a:latin typeface="Inter"/>
                <a:ea typeface="Inter"/>
                <a:sym typeface="Inter"/>
              </a:rPr>
              <a:t>kèm</a:t>
            </a:r>
            <a:r>
              <a:rPr lang="vi-VN" sz="2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lợi nhuận từng nhóm, từ đó thiết kế chiến dịch tiếp thị chính xác hơn.</a:t>
            </a:r>
            <a:endParaRPr lang="en-US" sz="2800" dirty="0">
              <a:solidFill>
                <a:schemeClr val="bg1"/>
              </a:solidFill>
              <a:latin typeface="Inter"/>
              <a:ea typeface="Inter"/>
              <a:sym typeface="Inter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230778" y="2753274"/>
            <a:ext cx="1408361" cy="1403240"/>
          </a:xfrm>
          <a:custGeom>
            <a:avLst/>
            <a:gdLst/>
            <a:ahLst/>
            <a:cxnLst/>
            <a:rect l="l" t="t" r="r" b="b"/>
            <a:pathLst>
              <a:path w="1408361" h="1403240" extrusionOk="0">
                <a:moveTo>
                  <a:pt x="0" y="0"/>
                </a:moveTo>
                <a:lnTo>
                  <a:pt x="1408361" y="0"/>
                </a:lnTo>
                <a:lnTo>
                  <a:pt x="1408361" y="1403240"/>
                </a:lnTo>
                <a:lnTo>
                  <a:pt x="0" y="14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344" name="Google Shape;344;p23"/>
          <p:cNvSpPr/>
          <p:nvPr/>
        </p:nvSpPr>
        <p:spPr>
          <a:xfrm>
            <a:off x="13612673" y="9363681"/>
            <a:ext cx="3775917" cy="569820"/>
          </a:xfrm>
          <a:custGeom>
            <a:avLst/>
            <a:gdLst/>
            <a:ahLst/>
            <a:cxnLst/>
            <a:rect l="l" t="t" r="r" b="b"/>
            <a:pathLst>
              <a:path w="3775917" h="569820" extrusionOk="0">
                <a:moveTo>
                  <a:pt x="0" y="0"/>
                </a:moveTo>
                <a:lnTo>
                  <a:pt x="3775917" y="0"/>
                </a:lnTo>
                <a:lnTo>
                  <a:pt x="3775917" y="569821"/>
                </a:lnTo>
                <a:lnTo>
                  <a:pt x="0" y="569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2" name="Google Shape;627;p34">
            <a:extLst>
              <a:ext uri="{FF2B5EF4-FFF2-40B4-BE49-F238E27FC236}">
                <a16:creationId xmlns:a16="http://schemas.microsoft.com/office/drawing/2014/main" id="{85B1E2FD-1682-5E66-34B1-1086AE4BD19E}"/>
              </a:ext>
            </a:extLst>
          </p:cNvPr>
          <p:cNvSpPr txBox="1"/>
          <p:nvPr/>
        </p:nvSpPr>
        <p:spPr>
          <a:xfrm>
            <a:off x="1019332" y="709511"/>
            <a:ext cx="16234348" cy="1198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7999"/>
              </a:lnSpc>
            </a:pPr>
            <a:r>
              <a:rPr lang="en-US" sz="6600" b="1" dirty="0">
                <a:solidFill>
                  <a:srgbClr val="FFDE59"/>
                </a:solidFill>
                <a:latin typeface="Inter Black"/>
                <a:ea typeface="Inter Black"/>
              </a:rPr>
              <a:t>ĐỀ XUẤT/ KHUYẾN NGHỊ</a:t>
            </a:r>
            <a:endParaRPr sz="6600" b="1" dirty="0">
              <a:solidFill>
                <a:srgbClr val="FFDE59"/>
              </a:solidFill>
              <a:latin typeface="Inter Black"/>
              <a:ea typeface="Inter Black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893</Words>
  <Application>Microsoft Office PowerPoint</Application>
  <PresentationFormat>Custom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Wingdings</vt:lpstr>
      <vt:lpstr>Inter</vt:lpstr>
      <vt:lpstr>Arial</vt:lpstr>
      <vt:lpstr>Inter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Binh Bach</cp:lastModifiedBy>
  <cp:revision>3</cp:revision>
  <dcterms:modified xsi:type="dcterms:W3CDTF">2025-07-06T14:15:30Z</dcterms:modified>
</cp:coreProperties>
</file>